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256" r:id="rId5"/>
    <p:sldId id="259" r:id="rId6"/>
    <p:sldId id="258" r:id="rId7"/>
    <p:sldId id="260" r:id="rId8"/>
    <p:sldId id="261" r:id="rId9"/>
    <p:sldId id="263" r:id="rId10"/>
    <p:sldId id="264"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269" r:id="rId25"/>
    <p:sldId id="270" r:id="rId26"/>
    <p:sldId id="313" r:id="rId27"/>
    <p:sldId id="273" r:id="rId28"/>
    <p:sldId id="275" r:id="rId29"/>
    <p:sldId id="312" r:id="rId30"/>
    <p:sldId id="277" r:id="rId31"/>
    <p:sldId id="311" r:id="rId32"/>
    <p:sldId id="282" r:id="rId33"/>
    <p:sldId id="283" r:id="rId34"/>
    <p:sldId id="284" r:id="rId35"/>
    <p:sldId id="285" r:id="rId36"/>
    <p:sldId id="287" r:id="rId37"/>
    <p:sldId id="288" r:id="rId38"/>
    <p:sldId id="290" r:id="rId39"/>
    <p:sldId id="291" r:id="rId40"/>
    <p:sldId id="292" r:id="rId41"/>
    <p:sldId id="293" r:id="rId42"/>
    <p:sldId id="315" r:id="rId43"/>
    <p:sldId id="294" r:id="rId44"/>
    <p:sldId id="295" r:id="rId45"/>
    <p:sldId id="310" r:id="rId4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5B14665-61F8-42CD-B790-A3C85D826776}" type="datetimeFigureOut">
              <a:rPr lang="en-GB" smtClean="0"/>
              <a:t>07/07/2015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83D0E6CE-20E6-4E0E-82BB-636BF497C5C1}" type="slidenum">
              <a:rPr lang="en-GB" smtClean="0"/>
              <a:t>‹#›</a:t>
            </a:fld>
            <a:endParaRPr lang="en-GB"/>
          </a:p>
        </p:txBody>
      </p:sp>
    </p:spTree>
    <p:extLst>
      <p:ext uri="{BB962C8B-B14F-4D97-AF65-F5344CB8AC3E}">
        <p14:creationId xmlns:p14="http://schemas.microsoft.com/office/powerpoint/2010/main" val="12380127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The world is full of objects which make perfect natural frames, such as trees, archways and holes. By placing these around the edge of the composition you help to isolate the main subject from the outside world. The result is a more focused image which draws your eye naturally to the main point of interest</a:t>
            </a:r>
            <a:endParaRPr lang="en-GB" dirty="0"/>
          </a:p>
        </p:txBody>
      </p:sp>
      <p:sp>
        <p:nvSpPr>
          <p:cNvPr id="4" name="Slide Number Placeholder 3"/>
          <p:cNvSpPr>
            <a:spLocks noGrp="1"/>
          </p:cNvSpPr>
          <p:nvPr>
            <p:ph type="sldNum" sz="quarter" idx="10"/>
          </p:nvPr>
        </p:nvSpPr>
        <p:spPr/>
        <p:txBody>
          <a:bodyPr/>
          <a:lstStyle/>
          <a:p>
            <a:fld id="{6A8E7FF6-330B-40EA-A238-76A53B3B3C14}" type="slidenum">
              <a:rPr lang="en-US" smtClean="0"/>
              <a:pPr/>
              <a:t>9</a:t>
            </a:fld>
            <a:endParaRPr lang="en-US"/>
          </a:p>
        </p:txBody>
      </p:sp>
    </p:spTree>
    <p:extLst>
      <p:ext uri="{BB962C8B-B14F-4D97-AF65-F5344CB8AC3E}">
        <p14:creationId xmlns:p14="http://schemas.microsoft.com/office/powerpoint/2010/main" val="4138491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Placing your main subject off-centre, as with the rule of thirds, creates a more interesting image, but it can leave a void in the scene which can make it feel empty. You should balance the "weight" of your subject by including another object of lesser importance to fill the space</a:t>
            </a:r>
            <a:endParaRPr lang="en-GB" dirty="0"/>
          </a:p>
        </p:txBody>
      </p:sp>
      <p:sp>
        <p:nvSpPr>
          <p:cNvPr id="4" name="Slide Number Placeholder 3"/>
          <p:cNvSpPr>
            <a:spLocks noGrp="1"/>
          </p:cNvSpPr>
          <p:nvPr>
            <p:ph type="sldNum" sz="quarter" idx="10"/>
          </p:nvPr>
        </p:nvSpPr>
        <p:spPr/>
        <p:txBody>
          <a:bodyPr/>
          <a:lstStyle/>
          <a:p>
            <a:fld id="{6A8E7FF6-330B-40EA-A238-76A53B3B3C14}" type="slidenum">
              <a:rPr lang="en-US" smtClean="0"/>
              <a:pPr/>
              <a:t>15</a:t>
            </a:fld>
            <a:endParaRPr lang="en-US"/>
          </a:p>
        </p:txBody>
      </p:sp>
    </p:spTree>
    <p:extLst>
      <p:ext uri="{BB962C8B-B14F-4D97-AF65-F5344CB8AC3E}">
        <p14:creationId xmlns:p14="http://schemas.microsoft.com/office/powerpoint/2010/main" val="3379734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142CCE-7C4D-4FC6-9152-7354BF5CE4A2}" type="datetimeFigureOut">
              <a:rPr lang="en-GB" smtClean="0"/>
              <a:t>07/07/2015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2961578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142CCE-7C4D-4FC6-9152-7354BF5CE4A2}" type="datetimeFigureOut">
              <a:rPr lang="en-GB" smtClean="0"/>
              <a:t>07/07/2015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3210934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C142CCE-7C4D-4FC6-9152-7354BF5CE4A2}" type="datetimeFigureOut">
              <a:rPr lang="en-GB" smtClean="0"/>
              <a:t>07/07/2015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4047999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142CCE-7C4D-4FC6-9152-7354BF5CE4A2}" type="datetimeFigureOut">
              <a:rPr lang="en-GB" smtClean="0"/>
              <a:t>07/07/2015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2040242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142CCE-7C4D-4FC6-9152-7354BF5CE4A2}" type="datetimeFigureOut">
              <a:rPr lang="en-GB" smtClean="0"/>
              <a:t>07/07/2015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2735863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142CCE-7C4D-4FC6-9152-7354BF5CE4A2}" type="datetimeFigureOut">
              <a:rPr lang="en-GB" smtClean="0"/>
              <a:t>07/07/2015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2489732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142CCE-7C4D-4FC6-9152-7354BF5CE4A2}" type="datetimeFigureOut">
              <a:rPr lang="en-GB" smtClean="0"/>
              <a:t>07/07/2015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1019069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142CCE-7C4D-4FC6-9152-7354BF5CE4A2}" type="datetimeFigureOut">
              <a:rPr lang="en-GB" smtClean="0"/>
              <a:t>07/07/2015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2263491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C142CCE-7C4D-4FC6-9152-7354BF5CE4A2}" type="datetimeFigureOut">
              <a:rPr lang="en-GB" smtClean="0"/>
              <a:t>07/07/2015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89576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142CCE-7C4D-4FC6-9152-7354BF5CE4A2}" type="datetimeFigureOut">
              <a:rPr lang="en-GB" smtClean="0"/>
              <a:t>07/07/2015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2187270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142CCE-7C4D-4FC6-9152-7354BF5CE4A2}" type="datetimeFigureOut">
              <a:rPr lang="en-GB" smtClean="0"/>
              <a:t>07/07/2015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9DC483-EB2E-44ED-A029-FEF1BC04A114}" type="slidenum">
              <a:rPr lang="en-GB" smtClean="0"/>
              <a:t>‹#›</a:t>
            </a:fld>
            <a:endParaRPr lang="en-GB"/>
          </a:p>
        </p:txBody>
      </p:sp>
    </p:spTree>
    <p:extLst>
      <p:ext uri="{BB962C8B-B14F-4D97-AF65-F5344CB8AC3E}">
        <p14:creationId xmlns:p14="http://schemas.microsoft.com/office/powerpoint/2010/main" val="33090362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fld id="{42D000B7-92F5-47B7-B3D6-8AC09AD196C8}" type="slidenum">
              <a:rPr lang="en-GB"/>
              <a:pPr/>
              <a:t>‹#›</a:t>
            </a:fld>
            <a:endParaRPr lang="en-GB"/>
          </a:p>
        </p:txBody>
      </p:sp>
    </p:spTree>
    <p:extLst>
      <p:ext uri="{BB962C8B-B14F-4D97-AF65-F5344CB8AC3E}">
        <p14:creationId xmlns:p14="http://schemas.microsoft.com/office/powerpoint/2010/main" val="1980757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142CCE-7C4D-4FC6-9152-7354BF5CE4A2}" type="datetimeFigureOut">
              <a:rPr lang="en-GB" smtClean="0"/>
              <a:t>07/07/2015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9DC483-EB2E-44ED-A029-FEF1BC04A114}" type="slidenum">
              <a:rPr lang="en-GB" smtClean="0"/>
              <a:t>‹#›</a:t>
            </a:fld>
            <a:endParaRPr lang="en-GB"/>
          </a:p>
        </p:txBody>
      </p:sp>
    </p:spTree>
    <p:extLst>
      <p:ext uri="{BB962C8B-B14F-4D97-AF65-F5344CB8AC3E}">
        <p14:creationId xmlns:p14="http://schemas.microsoft.com/office/powerpoint/2010/main" val="42564434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5" Type="http://schemas.openxmlformats.org/officeDocument/2006/relationships/image" Target="../media/image9.gi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49.jpeg"/><Relationship Id="rId2" Type="http://schemas.openxmlformats.org/officeDocument/2006/relationships/image" Target="../media/image44.jpeg"/><Relationship Id="rId1" Type="http://schemas.openxmlformats.org/officeDocument/2006/relationships/slideLayout" Target="../slideLayouts/slideLayout6.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duotone>
              <a:schemeClr val="accent4">
                <a:shade val="45000"/>
                <a:satMod val="135000"/>
              </a:schemeClr>
              <a:prstClr val="white"/>
            </a:duotone>
            <a:extLst>
              <a:ext uri="{BEBA8EAE-BF5A-486C-A8C5-ECC9F3942E4B}">
                <a14:imgProps xmlns:a14="http://schemas.microsoft.com/office/drawing/2010/main">
                  <a14:imgLayer r:embed="rId3">
                    <a14:imgEffect>
                      <a14:artisticPencilSketch/>
                    </a14:imgEffect>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7884368" y="5949280"/>
            <a:ext cx="925372"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0" y="1"/>
            <a:ext cx="9144000" cy="6894195"/>
          </a:xfrm>
          <a:prstGeom prst="rect">
            <a:avLst/>
          </a:prstGeom>
          <a:noFill/>
        </p:spPr>
        <p:txBody>
          <a:bodyPr wrap="square" rtlCol="0">
            <a:spAutoFit/>
          </a:bodyPr>
          <a:lstStyle/>
          <a:p>
            <a:pPr algn="ctr"/>
            <a:r>
              <a:rPr lang="en-GB" sz="2400" b="1" dirty="0" smtClean="0">
                <a:solidFill>
                  <a:schemeClr val="tx2">
                    <a:lumMod val="60000"/>
                    <a:lumOff val="40000"/>
                  </a:schemeClr>
                </a:solidFill>
                <a:latin typeface="Dark Half BTN" pitchFamily="34" charset="0"/>
              </a:rPr>
              <a:t>THE ART DEPARTMENT</a:t>
            </a:r>
            <a:r>
              <a:rPr lang="en-GB" sz="2400" b="1" dirty="0" smtClean="0">
                <a:solidFill>
                  <a:schemeClr val="tx2">
                    <a:lumMod val="60000"/>
                    <a:lumOff val="40000"/>
                  </a:schemeClr>
                </a:solidFill>
              </a:rPr>
              <a:t> </a:t>
            </a:r>
          </a:p>
          <a:p>
            <a:pPr algn="ctr"/>
            <a:r>
              <a:rPr lang="en-GB" dirty="0" smtClean="0"/>
              <a:t>Invites you to take part in our </a:t>
            </a:r>
          </a:p>
          <a:p>
            <a:pPr algn="ctr"/>
            <a:endParaRPr lang="en-GB" dirty="0" smtClean="0"/>
          </a:p>
          <a:p>
            <a:pPr algn="ctr"/>
            <a:endParaRPr lang="en-GB" dirty="0"/>
          </a:p>
          <a:p>
            <a:pPr algn="ctr"/>
            <a:r>
              <a:rPr lang="en-GB" sz="3600" dirty="0" smtClean="0">
                <a:latin typeface="Adventurer Light SF" pitchFamily="2" charset="0"/>
              </a:rPr>
              <a:t>HOUSE PHOTOGRAPHY COMPETITION</a:t>
            </a:r>
            <a:endParaRPr lang="en-GB" dirty="0">
              <a:latin typeface="+mj-lt"/>
            </a:endParaRPr>
          </a:p>
          <a:p>
            <a:pPr algn="ctr"/>
            <a:r>
              <a:rPr lang="en-GB" sz="4800" b="1" dirty="0" smtClean="0">
                <a:solidFill>
                  <a:schemeClr val="tx2">
                    <a:lumMod val="60000"/>
                    <a:lumOff val="40000"/>
                  </a:schemeClr>
                </a:solidFill>
                <a:latin typeface="Mister Sirloin BTN Rare" pitchFamily="34" charset="0"/>
              </a:rPr>
              <a:t>‘INTERNATIONAL EXCHANGE - Lebanon’</a:t>
            </a:r>
            <a:endParaRPr lang="en-GB" sz="4800" dirty="0" smtClean="0">
              <a:solidFill>
                <a:schemeClr val="tx2">
                  <a:lumMod val="60000"/>
                  <a:lumOff val="40000"/>
                </a:schemeClr>
              </a:solidFill>
            </a:endParaRPr>
          </a:p>
          <a:p>
            <a:pPr algn="ctr"/>
            <a:r>
              <a:rPr lang="en-GB" sz="1600" b="1" dirty="0" smtClean="0"/>
              <a:t>Entry is open to ALL staff and students. 6 photographs should be submitted that fit the theme </a:t>
            </a:r>
          </a:p>
          <a:p>
            <a:pPr algn="ctr"/>
            <a:r>
              <a:rPr lang="en-GB" sz="3200" b="1" dirty="0" smtClean="0">
                <a:solidFill>
                  <a:schemeClr val="tx2">
                    <a:lumMod val="60000"/>
                    <a:lumOff val="40000"/>
                  </a:schemeClr>
                </a:solidFill>
                <a:latin typeface="Mister Sirloin BTN Rare" pitchFamily="34" charset="0"/>
              </a:rPr>
              <a:t>’My World’</a:t>
            </a:r>
            <a:endParaRPr lang="en-GB" sz="3200" b="1" dirty="0" smtClean="0">
              <a:solidFill>
                <a:schemeClr val="tx2">
                  <a:lumMod val="60000"/>
                  <a:lumOff val="40000"/>
                </a:schemeClr>
              </a:solidFill>
            </a:endParaRPr>
          </a:p>
          <a:p>
            <a:pPr algn="ctr"/>
            <a:r>
              <a:rPr lang="en-GB" sz="1600" b="1" dirty="0" smtClean="0"/>
              <a:t>Email </a:t>
            </a:r>
            <a:r>
              <a:rPr lang="en-GB" sz="1600" b="1" u="sng" dirty="0" smtClean="0">
                <a:solidFill>
                  <a:schemeClr val="tx2"/>
                </a:solidFill>
              </a:rPr>
              <a:t>sspencer@prioryacademies.co.uk</a:t>
            </a:r>
            <a:r>
              <a:rPr lang="en-GB" sz="1600" b="1" dirty="0" smtClean="0">
                <a:solidFill>
                  <a:schemeClr val="tx2"/>
                </a:solidFill>
              </a:rPr>
              <a:t> </a:t>
            </a:r>
            <a:r>
              <a:rPr lang="en-GB" sz="1600" b="1" dirty="0" smtClean="0"/>
              <a:t>for more information or to submit your entry. </a:t>
            </a:r>
          </a:p>
          <a:p>
            <a:pPr algn="ctr"/>
            <a:endParaRPr lang="en-GB" sz="1600" dirty="0"/>
          </a:p>
          <a:p>
            <a:r>
              <a:rPr lang="en-GB" sz="1600" b="1" dirty="0" smtClean="0"/>
              <a:t>Rules: </a:t>
            </a:r>
            <a:r>
              <a:rPr lang="en-GB" sz="1600" dirty="0" smtClean="0"/>
              <a:t>You can only make one entry of 6 Photographs submitted in an attached word document. You must include your name, </a:t>
            </a:r>
            <a:r>
              <a:rPr lang="en-GB" sz="1600" b="1" dirty="0" smtClean="0">
                <a:solidFill>
                  <a:srgbClr val="FF0000"/>
                </a:solidFill>
              </a:rPr>
              <a:t>house</a:t>
            </a:r>
            <a:r>
              <a:rPr lang="en-GB" sz="1600" dirty="0" smtClean="0"/>
              <a:t>, year group and form on the subject title. Only enter photographs you have taken yourself .</a:t>
            </a:r>
            <a:r>
              <a:rPr lang="en-GB" sz="1600" dirty="0"/>
              <a:t> </a:t>
            </a:r>
            <a:r>
              <a:rPr lang="en-GB" sz="1600" dirty="0" smtClean="0"/>
              <a:t>Entries must be made by March 20</a:t>
            </a:r>
            <a:r>
              <a:rPr lang="en-GB" sz="1600" baseline="30000" dirty="0" smtClean="0"/>
              <a:t>th </a:t>
            </a:r>
            <a:r>
              <a:rPr lang="en-GB" sz="1600" dirty="0" smtClean="0"/>
              <a:t> 2015. </a:t>
            </a:r>
          </a:p>
          <a:p>
            <a:endParaRPr lang="en-GB" sz="1600" dirty="0"/>
          </a:p>
          <a:p>
            <a:r>
              <a:rPr lang="en-GB" sz="1600" b="1" dirty="0" smtClean="0"/>
              <a:t>Inspiration: </a:t>
            </a:r>
            <a:r>
              <a:rPr lang="en-GB" sz="1600" dirty="0" smtClean="0"/>
              <a:t>Ideas </a:t>
            </a:r>
            <a:r>
              <a:rPr lang="en-GB" sz="1600" dirty="0"/>
              <a:t>for things you could photograph include buildings iconic to Lincoln, a scene from your house, objects </a:t>
            </a:r>
            <a:r>
              <a:rPr lang="en-GB" sz="1600" dirty="0" smtClean="0"/>
              <a:t>relating </a:t>
            </a:r>
            <a:r>
              <a:rPr lang="en-GB" sz="1600" dirty="0"/>
              <a:t>to hobbies and interests or pictures from celebrations like birthdays or weddings.  </a:t>
            </a:r>
          </a:p>
          <a:p>
            <a:endParaRPr lang="en-GB" sz="1600" dirty="0"/>
          </a:p>
          <a:p>
            <a:r>
              <a:rPr lang="en-GB" sz="1600" b="1" dirty="0" smtClean="0"/>
              <a:t>Reward: </a:t>
            </a:r>
            <a:r>
              <a:rPr lang="en-GB" sz="1600" dirty="0" smtClean="0"/>
              <a:t>Winning photographs will be sent to Lebanon as part of an International Exchange and displayed in our school. </a:t>
            </a:r>
            <a:r>
              <a:rPr lang="en-GB" sz="1600" dirty="0"/>
              <a:t> </a:t>
            </a:r>
            <a:r>
              <a:rPr lang="en-GB" sz="1600" dirty="0" smtClean="0"/>
              <a:t>This is also a great opportunity to earn points for your house!</a:t>
            </a:r>
          </a:p>
          <a:p>
            <a:pPr algn="ctr"/>
            <a:r>
              <a:rPr lang="en-GB" sz="1600" dirty="0" smtClean="0"/>
              <a:t> </a:t>
            </a:r>
          </a:p>
          <a:p>
            <a:r>
              <a:rPr lang="en-GB" sz="4000" b="1" dirty="0" smtClean="0">
                <a:solidFill>
                  <a:srgbClr val="FF0000"/>
                </a:solidFill>
                <a:latin typeface="Mister Sirloin BTN Rare" pitchFamily="34" charset="0"/>
              </a:rPr>
              <a:t>P</a:t>
            </a:r>
            <a:r>
              <a:rPr lang="en-GB" sz="4000" b="1" dirty="0" smtClean="0">
                <a:solidFill>
                  <a:schemeClr val="accent5">
                    <a:lumMod val="75000"/>
                  </a:schemeClr>
                </a:solidFill>
                <a:latin typeface="Mister Sirloin BTN Rare" pitchFamily="34" charset="0"/>
              </a:rPr>
              <a:t>L</a:t>
            </a:r>
            <a:r>
              <a:rPr lang="en-GB" sz="4000" b="1" dirty="0" smtClean="0">
                <a:solidFill>
                  <a:srgbClr val="FFC000"/>
                </a:solidFill>
                <a:latin typeface="Mister Sirloin BTN Rare" pitchFamily="34" charset="0"/>
              </a:rPr>
              <a:t>E</a:t>
            </a:r>
            <a:r>
              <a:rPr lang="en-GB" sz="4000" b="1" dirty="0" smtClean="0">
                <a:solidFill>
                  <a:srgbClr val="92D050"/>
                </a:solidFill>
                <a:latin typeface="Mister Sirloin BTN Rare" pitchFamily="34" charset="0"/>
              </a:rPr>
              <a:t>A</a:t>
            </a:r>
            <a:r>
              <a:rPr lang="en-GB" sz="4000" b="1" dirty="0" smtClean="0">
                <a:solidFill>
                  <a:schemeClr val="accent4">
                    <a:lumMod val="75000"/>
                  </a:schemeClr>
                </a:solidFill>
                <a:latin typeface="Mister Sirloin BTN Rare" pitchFamily="34" charset="0"/>
              </a:rPr>
              <a:t>S</a:t>
            </a:r>
            <a:r>
              <a:rPr lang="en-GB" sz="4000" b="1" dirty="0" smtClean="0">
                <a:solidFill>
                  <a:schemeClr val="accent6">
                    <a:lumMod val="75000"/>
                  </a:schemeClr>
                </a:solidFill>
                <a:latin typeface="Mister Sirloin BTN Rare" pitchFamily="34" charset="0"/>
              </a:rPr>
              <a:t>E</a:t>
            </a:r>
            <a:r>
              <a:rPr lang="en-GB" sz="4000" b="1" dirty="0" smtClean="0">
                <a:latin typeface="Mister Sirloin BTN Rare" pitchFamily="34" charset="0"/>
              </a:rPr>
              <a:t> </a:t>
            </a:r>
            <a:r>
              <a:rPr lang="en-GB" sz="4000" b="1" dirty="0">
                <a:solidFill>
                  <a:schemeClr val="tx2">
                    <a:lumMod val="75000"/>
                  </a:schemeClr>
                </a:solidFill>
                <a:latin typeface="Mister Sirloin BTN Rare" pitchFamily="34" charset="0"/>
              </a:rPr>
              <a:t>S</a:t>
            </a:r>
            <a:r>
              <a:rPr lang="en-GB" sz="4000" b="1" dirty="0">
                <a:solidFill>
                  <a:schemeClr val="accent3">
                    <a:lumMod val="75000"/>
                  </a:schemeClr>
                </a:solidFill>
                <a:latin typeface="Mister Sirloin BTN Rare" pitchFamily="34" charset="0"/>
              </a:rPr>
              <a:t>U</a:t>
            </a:r>
            <a:r>
              <a:rPr lang="en-GB" sz="4000" b="1" dirty="0">
                <a:solidFill>
                  <a:schemeClr val="accent2">
                    <a:lumMod val="75000"/>
                  </a:schemeClr>
                </a:solidFill>
                <a:latin typeface="Mister Sirloin BTN Rare" pitchFamily="34" charset="0"/>
              </a:rPr>
              <a:t>R</a:t>
            </a:r>
            <a:r>
              <a:rPr lang="en-GB" sz="4000" b="1" dirty="0">
                <a:solidFill>
                  <a:schemeClr val="accent6">
                    <a:lumMod val="75000"/>
                  </a:schemeClr>
                </a:solidFill>
                <a:latin typeface="Mister Sirloin BTN Rare" pitchFamily="34" charset="0"/>
              </a:rPr>
              <a:t>P</a:t>
            </a:r>
            <a:r>
              <a:rPr lang="en-GB" sz="4000" b="1" dirty="0">
                <a:solidFill>
                  <a:schemeClr val="accent5">
                    <a:lumMod val="75000"/>
                  </a:schemeClr>
                </a:solidFill>
                <a:latin typeface="Mister Sirloin BTN Rare" pitchFamily="34" charset="0"/>
              </a:rPr>
              <a:t>R</a:t>
            </a:r>
            <a:r>
              <a:rPr lang="en-GB" sz="4000" b="1" dirty="0">
                <a:solidFill>
                  <a:srgbClr val="FFC000"/>
                </a:solidFill>
                <a:latin typeface="Mister Sirloin BTN Rare" pitchFamily="34" charset="0"/>
              </a:rPr>
              <a:t>I</a:t>
            </a:r>
            <a:r>
              <a:rPr lang="en-GB" sz="4000" b="1" dirty="0">
                <a:solidFill>
                  <a:srgbClr val="7030A0"/>
                </a:solidFill>
                <a:latin typeface="Mister Sirloin BTN Rare" pitchFamily="34" charset="0"/>
              </a:rPr>
              <a:t>S</a:t>
            </a:r>
            <a:r>
              <a:rPr lang="en-GB" sz="4000" b="1" dirty="0">
                <a:solidFill>
                  <a:srgbClr val="C00000"/>
                </a:solidFill>
                <a:latin typeface="Mister Sirloin BTN Rare" pitchFamily="34" charset="0"/>
              </a:rPr>
              <a:t>E</a:t>
            </a:r>
            <a:r>
              <a:rPr lang="en-GB" sz="4000" b="1" dirty="0">
                <a:latin typeface="Mister Sirloin BTN Rare" pitchFamily="34" charset="0"/>
              </a:rPr>
              <a:t> </a:t>
            </a:r>
            <a:r>
              <a:rPr lang="en-GB" sz="4000" b="1" dirty="0">
                <a:solidFill>
                  <a:srgbClr val="92D050"/>
                </a:solidFill>
                <a:latin typeface="Mister Sirloin BTN Rare" pitchFamily="34" charset="0"/>
              </a:rPr>
              <a:t>U</a:t>
            </a:r>
            <a:r>
              <a:rPr lang="en-GB" sz="4000" b="1" dirty="0">
                <a:solidFill>
                  <a:schemeClr val="tx2">
                    <a:lumMod val="60000"/>
                    <a:lumOff val="40000"/>
                  </a:schemeClr>
                </a:solidFill>
                <a:latin typeface="Mister Sirloin BTN Rare" pitchFamily="34" charset="0"/>
              </a:rPr>
              <a:t>S</a:t>
            </a:r>
            <a:r>
              <a:rPr lang="en-GB" sz="4000" b="1" dirty="0">
                <a:latin typeface="Mister Sirloin BTN Rare" pitchFamily="34" charset="0"/>
              </a:rPr>
              <a:t> </a:t>
            </a:r>
            <a:r>
              <a:rPr lang="en-GB" sz="4000" b="1" dirty="0">
                <a:solidFill>
                  <a:schemeClr val="accent6">
                    <a:lumMod val="75000"/>
                  </a:schemeClr>
                </a:solidFill>
                <a:latin typeface="Mister Sirloin BTN Rare" pitchFamily="34" charset="0"/>
              </a:rPr>
              <a:t>W</a:t>
            </a:r>
            <a:r>
              <a:rPr lang="en-GB" sz="4000" b="1" dirty="0">
                <a:solidFill>
                  <a:srgbClr val="00B050"/>
                </a:solidFill>
                <a:latin typeface="Mister Sirloin BTN Rare" pitchFamily="34" charset="0"/>
              </a:rPr>
              <a:t>I</a:t>
            </a:r>
            <a:r>
              <a:rPr lang="en-GB" sz="4000" b="1" dirty="0">
                <a:solidFill>
                  <a:srgbClr val="FF0000"/>
                </a:solidFill>
                <a:latin typeface="Mister Sirloin BTN Rare" pitchFamily="34" charset="0"/>
              </a:rPr>
              <a:t>T</a:t>
            </a:r>
            <a:r>
              <a:rPr lang="en-GB" sz="4000" b="1" dirty="0">
                <a:solidFill>
                  <a:srgbClr val="FFFF00"/>
                </a:solidFill>
                <a:latin typeface="Mister Sirloin BTN Rare" pitchFamily="34" charset="0"/>
              </a:rPr>
              <a:t>H </a:t>
            </a:r>
            <a:r>
              <a:rPr lang="en-GB" sz="4000" b="1" dirty="0">
                <a:solidFill>
                  <a:srgbClr val="00B0F0"/>
                </a:solidFill>
                <a:latin typeface="Mister Sirloin BTN Rare" pitchFamily="34" charset="0"/>
              </a:rPr>
              <a:t>Y</a:t>
            </a:r>
            <a:r>
              <a:rPr lang="en-GB" sz="4000" b="1" dirty="0">
                <a:solidFill>
                  <a:srgbClr val="7030A0"/>
                </a:solidFill>
                <a:latin typeface="Mister Sirloin BTN Rare" pitchFamily="34" charset="0"/>
              </a:rPr>
              <a:t>O</a:t>
            </a:r>
            <a:r>
              <a:rPr lang="en-GB" sz="4000" b="1" dirty="0">
                <a:solidFill>
                  <a:srgbClr val="92D050"/>
                </a:solidFill>
                <a:latin typeface="Mister Sirloin BTN Rare" pitchFamily="34" charset="0"/>
              </a:rPr>
              <a:t>U</a:t>
            </a:r>
            <a:r>
              <a:rPr lang="en-GB" sz="4000" b="1" dirty="0">
                <a:solidFill>
                  <a:srgbClr val="FF0000"/>
                </a:solidFill>
                <a:latin typeface="Mister Sirloin BTN Rare" pitchFamily="34" charset="0"/>
              </a:rPr>
              <a:t>R</a:t>
            </a:r>
            <a:r>
              <a:rPr lang="en-GB" sz="4000" b="1" dirty="0">
                <a:latin typeface="Mister Sirloin BTN Rare" pitchFamily="34" charset="0"/>
              </a:rPr>
              <a:t> </a:t>
            </a:r>
            <a:r>
              <a:rPr lang="en-GB" sz="4000" b="1" dirty="0">
                <a:solidFill>
                  <a:schemeClr val="accent6">
                    <a:lumMod val="75000"/>
                  </a:schemeClr>
                </a:solidFill>
                <a:latin typeface="Mister Sirloin BTN Rare" pitchFamily="34" charset="0"/>
              </a:rPr>
              <a:t>C</a:t>
            </a:r>
            <a:r>
              <a:rPr lang="en-GB" sz="4000" b="1" dirty="0">
                <a:solidFill>
                  <a:srgbClr val="00B050"/>
                </a:solidFill>
                <a:latin typeface="Mister Sirloin BTN Rare" pitchFamily="34" charset="0"/>
              </a:rPr>
              <a:t>R</a:t>
            </a:r>
            <a:r>
              <a:rPr lang="en-GB" sz="4000" b="1" dirty="0">
                <a:solidFill>
                  <a:srgbClr val="FFC000"/>
                </a:solidFill>
                <a:latin typeface="Mister Sirloin BTN Rare" pitchFamily="34" charset="0"/>
              </a:rPr>
              <a:t>E</a:t>
            </a:r>
            <a:r>
              <a:rPr lang="en-GB" sz="4000" b="1" dirty="0">
                <a:solidFill>
                  <a:srgbClr val="7030A0"/>
                </a:solidFill>
                <a:latin typeface="Mister Sirloin BTN Rare" pitchFamily="34" charset="0"/>
              </a:rPr>
              <a:t>A</a:t>
            </a:r>
            <a:r>
              <a:rPr lang="en-GB" sz="4000" b="1" dirty="0">
                <a:solidFill>
                  <a:schemeClr val="tx2">
                    <a:lumMod val="75000"/>
                  </a:schemeClr>
                </a:solidFill>
                <a:latin typeface="Mister Sirloin BTN Rare" pitchFamily="34" charset="0"/>
              </a:rPr>
              <a:t>T</a:t>
            </a:r>
            <a:r>
              <a:rPr lang="en-GB" sz="4000" b="1" dirty="0">
                <a:solidFill>
                  <a:srgbClr val="FF0000"/>
                </a:solidFill>
                <a:latin typeface="Mister Sirloin BTN Rare" pitchFamily="34" charset="0"/>
              </a:rPr>
              <a:t>I</a:t>
            </a:r>
            <a:r>
              <a:rPr lang="en-GB" sz="4000" b="1" dirty="0">
                <a:solidFill>
                  <a:srgbClr val="92D050"/>
                </a:solidFill>
                <a:latin typeface="Mister Sirloin BTN Rare" pitchFamily="34" charset="0"/>
              </a:rPr>
              <a:t>V</a:t>
            </a:r>
            <a:r>
              <a:rPr lang="en-GB" sz="4000" b="1" dirty="0">
                <a:solidFill>
                  <a:schemeClr val="accent6">
                    <a:lumMod val="75000"/>
                  </a:schemeClr>
                </a:solidFill>
                <a:latin typeface="Mister Sirloin BTN Rare" pitchFamily="34" charset="0"/>
              </a:rPr>
              <a:t>I</a:t>
            </a:r>
            <a:r>
              <a:rPr lang="en-GB" sz="4000" b="1" dirty="0">
                <a:solidFill>
                  <a:srgbClr val="7030A0"/>
                </a:solidFill>
                <a:latin typeface="Mister Sirloin BTN Rare" pitchFamily="34" charset="0"/>
              </a:rPr>
              <a:t>T</a:t>
            </a:r>
            <a:r>
              <a:rPr lang="en-GB" sz="4000" b="1" dirty="0">
                <a:solidFill>
                  <a:srgbClr val="FFC000"/>
                </a:solidFill>
                <a:latin typeface="Mister Sirloin BTN Rare" pitchFamily="34" charset="0"/>
              </a:rPr>
              <a:t>Y</a:t>
            </a:r>
            <a:r>
              <a:rPr lang="en-GB" sz="4000" b="1" dirty="0" smtClean="0">
                <a:solidFill>
                  <a:srgbClr val="FF0000"/>
                </a:solidFill>
                <a:latin typeface="Mister Sirloin BTN Rare" pitchFamily="34" charset="0"/>
              </a:rPr>
              <a:t>! </a:t>
            </a:r>
          </a:p>
        </p:txBody>
      </p:sp>
      <p:pic>
        <p:nvPicPr>
          <p:cNvPr id="4" name="Picture 3" descr="http://darrenbarnard.co.za/wp/wp-content/uploads/2013/02/4.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20272" y="54360"/>
            <a:ext cx="2032236" cy="1070383"/>
          </a:xfrm>
          <a:prstGeom prst="rect">
            <a:avLst/>
          </a:prstGeom>
          <a:noFill/>
          <a:ln>
            <a:noFill/>
          </a:ln>
        </p:spPr>
      </p:pic>
      <p:pic>
        <p:nvPicPr>
          <p:cNvPr id="2" name="Picture 2" descr="http://www.ycdsb.ca/assets/images/globe_flag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512" y="119371"/>
            <a:ext cx="936104" cy="940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0449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4625"/>
            <a:ext cx="9036496" cy="1008111"/>
          </a:xfrm>
        </p:spPr>
        <p:txBody>
          <a:bodyPr>
            <a:normAutofit/>
          </a:bodyPr>
          <a:lstStyle/>
          <a:p>
            <a:r>
              <a:rPr lang="en-GB" sz="3800" b="1" dirty="0" smtClean="0">
                <a:latin typeface="Mister Sirloin BTN Rare" pitchFamily="34" charset="0"/>
              </a:rPr>
              <a:t>Facts  about  Lebanon  from  the  </a:t>
            </a:r>
            <a:r>
              <a:rPr lang="en-GB" sz="3800" b="1" dirty="0" err="1" smtClean="0">
                <a:latin typeface="Mister Sirloin BTN Rare" pitchFamily="34" charset="0"/>
              </a:rPr>
              <a:t>bbc</a:t>
            </a:r>
            <a:r>
              <a:rPr lang="en-GB" sz="3800" b="1" dirty="0" smtClean="0">
                <a:latin typeface="Mister Sirloin BTN Rare" pitchFamily="34" charset="0"/>
              </a:rPr>
              <a:t> news website  </a:t>
            </a:r>
            <a:endParaRPr lang="en-GB" sz="3800" dirty="0"/>
          </a:p>
        </p:txBody>
      </p:sp>
      <p:sp>
        <p:nvSpPr>
          <p:cNvPr id="4" name="Subtitle 3"/>
          <p:cNvSpPr>
            <a:spLocks noGrp="1"/>
          </p:cNvSpPr>
          <p:nvPr>
            <p:ph type="subTitle" idx="1"/>
          </p:nvPr>
        </p:nvSpPr>
        <p:spPr>
          <a:xfrm>
            <a:off x="107504" y="1052736"/>
            <a:ext cx="4104456" cy="5688632"/>
          </a:xfrm>
        </p:spPr>
        <p:txBody>
          <a:bodyPr>
            <a:normAutofit fontScale="92500" lnSpcReduction="20000"/>
          </a:bodyPr>
          <a:lstStyle/>
          <a:p>
            <a:r>
              <a:rPr lang="en-GB" dirty="0">
                <a:solidFill>
                  <a:schemeClr val="tx1"/>
                </a:solidFill>
              </a:rPr>
              <a:t>Lebanon, a small, mountainous country at the eastern end of the Mediterranean, is home to 3.6 million people. </a:t>
            </a:r>
            <a:endParaRPr lang="en-GB" dirty="0" smtClean="0">
              <a:solidFill>
                <a:schemeClr val="tx1"/>
              </a:solidFill>
            </a:endParaRPr>
          </a:p>
          <a:p>
            <a:endParaRPr lang="en-GB" dirty="0">
              <a:solidFill>
                <a:schemeClr val="tx1"/>
              </a:solidFill>
            </a:endParaRPr>
          </a:p>
          <a:p>
            <a:r>
              <a:rPr lang="en-GB" dirty="0" smtClean="0">
                <a:solidFill>
                  <a:schemeClr val="tx1"/>
                </a:solidFill>
              </a:rPr>
              <a:t>The </a:t>
            </a:r>
            <a:r>
              <a:rPr lang="en-GB" dirty="0">
                <a:solidFill>
                  <a:schemeClr val="tx1"/>
                </a:solidFill>
              </a:rPr>
              <a:t>most densely populated areas are around the capital, Beirut, and other towns. </a:t>
            </a:r>
            <a:endParaRPr lang="en-GB" dirty="0" smtClean="0">
              <a:solidFill>
                <a:schemeClr val="tx1"/>
              </a:solidFill>
            </a:endParaRPr>
          </a:p>
          <a:p>
            <a:endParaRPr lang="en-GB" dirty="0">
              <a:solidFill>
                <a:schemeClr val="tx1"/>
              </a:solidFill>
            </a:endParaRPr>
          </a:p>
          <a:p>
            <a:r>
              <a:rPr lang="en-GB" dirty="0" smtClean="0">
                <a:solidFill>
                  <a:schemeClr val="tx1"/>
                </a:solidFill>
              </a:rPr>
              <a:t>Significant </a:t>
            </a:r>
            <a:r>
              <a:rPr lang="en-GB" dirty="0">
                <a:solidFill>
                  <a:schemeClr val="tx1"/>
                </a:solidFill>
              </a:rPr>
              <a:t>areas are sparsely inhabited.</a:t>
            </a:r>
          </a:p>
        </p:txBody>
      </p:sp>
      <p:pic>
        <p:nvPicPr>
          <p:cNvPr id="3" name="Picture 2" descr="Distribution of religious groups and population density"/>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1268760"/>
            <a:ext cx="4680520" cy="5095478"/>
          </a:xfrm>
          <a:prstGeom prst="rect">
            <a:avLst/>
          </a:prstGeom>
          <a:noFill/>
          <a:ln>
            <a:noFill/>
          </a:ln>
        </p:spPr>
      </p:pic>
    </p:spTree>
    <p:extLst>
      <p:ext uri="{BB962C8B-B14F-4D97-AF65-F5344CB8AC3E}">
        <p14:creationId xmlns:p14="http://schemas.microsoft.com/office/powerpoint/2010/main" val="2950584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204864"/>
            <a:ext cx="8928992" cy="4536504"/>
          </a:xfrm>
        </p:spPr>
        <p:txBody>
          <a:bodyPr>
            <a:normAutofit fontScale="90000"/>
          </a:bodyPr>
          <a:lstStyle/>
          <a:p>
            <a:r>
              <a:rPr lang="en-GB" sz="2700" dirty="0" smtClean="0">
                <a:latin typeface="+mn-lt"/>
              </a:rPr>
              <a:t/>
            </a:r>
            <a:br>
              <a:rPr lang="en-GB" sz="2700" dirty="0" smtClean="0">
                <a:latin typeface="+mn-lt"/>
              </a:rPr>
            </a:br>
            <a:r>
              <a:rPr lang="en-GB" sz="2700" dirty="0">
                <a:latin typeface="+mn-lt"/>
              </a:rPr>
              <a:t/>
            </a:r>
            <a:br>
              <a:rPr lang="en-GB" sz="2700" dirty="0">
                <a:latin typeface="+mn-lt"/>
              </a:rPr>
            </a:br>
            <a:r>
              <a:rPr lang="en-GB" sz="2700" dirty="0">
                <a:latin typeface="+mn-lt"/>
              </a:rPr>
              <a:t>The country's diverse population consists of many religious and ethnic groups. Most people are Muslim or Christian, but exact numbers are not known as there has been no census since 1932</a:t>
            </a:r>
            <a:r>
              <a:rPr lang="en-GB" sz="2700" dirty="0" smtClean="0">
                <a:latin typeface="+mn-lt"/>
              </a:rPr>
              <a:t>.</a:t>
            </a:r>
            <a:br>
              <a:rPr lang="en-GB" sz="2700" dirty="0" smtClean="0">
                <a:latin typeface="+mn-lt"/>
              </a:rPr>
            </a:br>
            <a:r>
              <a:rPr lang="en-GB" sz="2700" dirty="0">
                <a:latin typeface="+mn-lt"/>
              </a:rPr>
              <a:t/>
            </a:r>
            <a:br>
              <a:rPr lang="en-GB" sz="2700" dirty="0">
                <a:latin typeface="+mn-lt"/>
              </a:rPr>
            </a:br>
            <a:r>
              <a:rPr lang="en-GB" sz="2700" dirty="0">
                <a:latin typeface="+mn-lt"/>
              </a:rPr>
              <a:t>While some regions see a particular group form the majority, others - including the area close to the Israeli border - are fairly mixed</a:t>
            </a:r>
            <a:r>
              <a:rPr lang="en-GB" sz="2700" dirty="0" smtClean="0">
                <a:latin typeface="+mn-lt"/>
              </a:rPr>
              <a:t>.</a:t>
            </a:r>
            <a:br>
              <a:rPr lang="en-GB" sz="2700" dirty="0" smtClean="0">
                <a:latin typeface="+mn-lt"/>
              </a:rPr>
            </a:br>
            <a:r>
              <a:rPr lang="en-GB" sz="2700" dirty="0">
                <a:latin typeface="+mn-lt"/>
              </a:rPr>
              <a:t/>
            </a:r>
            <a:br>
              <a:rPr lang="en-GB" sz="2700" dirty="0">
                <a:latin typeface="+mn-lt"/>
              </a:rPr>
            </a:br>
            <a:r>
              <a:rPr lang="en-GB" sz="2700" dirty="0">
                <a:latin typeface="+mn-lt"/>
              </a:rPr>
              <a:t>More than 400,000 Palestinian refugees live in Lebanon.</a:t>
            </a:r>
            <a:r>
              <a:rPr lang="en-GB" dirty="0"/>
              <a:t/>
            </a:r>
            <a:br>
              <a:rPr lang="en-GB" dirty="0"/>
            </a:br>
            <a:endParaRPr lang="en-GB" dirty="0"/>
          </a:p>
        </p:txBody>
      </p:sp>
      <p:pic>
        <p:nvPicPr>
          <p:cNvPr id="2050" name="Picture 2" descr="https://anishashahbbc.files.wordpress.com/2012/10/jordan-lebanon-1834.jpg?w=9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79" y="116632"/>
            <a:ext cx="1979321" cy="26390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tatic.panoramio.com/photos/large/2815369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3" y="132254"/>
            <a:ext cx="2937540" cy="24326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chimeofmaine.org/Interfaith%20Symbols/Muslim_symbol.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463930"/>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reecetownsendchristianity.weebly.com/uploads/2/7/4/8/27487863/3109534.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9791" y="123941"/>
            <a:ext cx="1811901" cy="2584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782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3717032"/>
            <a:ext cx="8928992" cy="3140968"/>
          </a:xfrm>
        </p:spPr>
        <p:txBody>
          <a:bodyPr>
            <a:normAutofit fontScale="90000"/>
          </a:bodyPr>
          <a:lstStyle/>
          <a:p>
            <a:r>
              <a:rPr lang="en-GB" sz="2700" b="1" dirty="0"/>
              <a:t>Until the civil war broke out in 1975, Beirut was one of the world's most fashionable cities and Lebanon a Middle Eastern banking hub</a:t>
            </a:r>
            <a:r>
              <a:rPr lang="en-GB" sz="2700" b="1" dirty="0" smtClean="0"/>
              <a:t>. The pictures above were taken before the 1975 civil war! </a:t>
            </a:r>
            <a:br>
              <a:rPr lang="en-GB" sz="2700" b="1" dirty="0" smtClean="0"/>
            </a:br>
            <a:r>
              <a:rPr lang="en-GB" sz="2700" b="1" dirty="0"/>
              <a:t/>
            </a:r>
            <a:br>
              <a:rPr lang="en-GB" sz="2700" b="1" dirty="0"/>
            </a:br>
            <a:r>
              <a:rPr lang="en-GB" sz="2700" b="1" dirty="0"/>
              <a:t>Years of fighting destroyed much of the economic and physical infrastructure. But the country has since worked to rebuild its economy and, despite massive debts, remains a commercial centre.</a:t>
            </a:r>
            <a:r>
              <a:rPr lang="en-GB" sz="2800" dirty="0"/>
              <a:t/>
            </a:r>
            <a:br>
              <a:rPr lang="en-GB" sz="2800" dirty="0"/>
            </a:br>
            <a:r>
              <a:rPr lang="en-GB" sz="2800" dirty="0"/>
              <a:t/>
            </a:r>
            <a:br>
              <a:rPr lang="en-GB" sz="2800" dirty="0"/>
            </a:br>
            <a:r>
              <a:rPr lang="en-GB" sz="2800" dirty="0"/>
              <a:t/>
            </a:r>
            <a:br>
              <a:rPr lang="en-GB" sz="2800" dirty="0"/>
            </a:br>
            <a:endParaRPr lang="en-GB" sz="2800" dirty="0"/>
          </a:p>
        </p:txBody>
      </p:sp>
      <p:pic>
        <p:nvPicPr>
          <p:cNvPr id="3074" name="Picture 2" descr="Beirut general view - 1970-19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 y="60325"/>
            <a:ext cx="4143375" cy="284797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eirut hotels 1970-19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0438" y="91056"/>
            <a:ext cx="4143375" cy="2847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98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60648"/>
            <a:ext cx="4320480" cy="6552728"/>
          </a:xfrm>
        </p:spPr>
        <p:txBody>
          <a:bodyPr>
            <a:normAutofit fontScale="90000"/>
          </a:bodyPr>
          <a:lstStyle/>
          <a:p>
            <a:r>
              <a:rPr lang="en-GB" sz="2400" dirty="0"/>
              <a:t>The fighting between Hezbollah and Israel in summer 2006 brought widespread destruction to Lebanon.</a:t>
            </a:r>
            <a:r>
              <a:rPr lang="en-GB" sz="2200" dirty="0" smtClean="0"/>
              <a:t/>
            </a:r>
            <a:br>
              <a:rPr lang="en-GB" sz="2200" dirty="0" smtClean="0"/>
            </a:br>
            <a:r>
              <a:rPr lang="en-GB" sz="2200" dirty="0"/>
              <a:t/>
            </a:r>
            <a:br>
              <a:rPr lang="en-GB" sz="2200" dirty="0"/>
            </a:br>
            <a:r>
              <a:rPr lang="en-GB" sz="2200" dirty="0" smtClean="0"/>
              <a:t>The </a:t>
            </a:r>
            <a:r>
              <a:rPr lang="en-GB" sz="2200" dirty="0"/>
              <a:t>capture of two Israeli soldiers by Hezbollah on 12 July triggered a devastating response from Israel</a:t>
            </a:r>
            <a:r>
              <a:rPr lang="en-GB" sz="2200" dirty="0" smtClean="0"/>
              <a:t>.</a:t>
            </a:r>
            <a:br>
              <a:rPr lang="en-GB" sz="2200" dirty="0" smtClean="0"/>
            </a:br>
            <a:r>
              <a:rPr lang="en-GB" sz="2200" dirty="0"/>
              <a:t/>
            </a:r>
            <a:br>
              <a:rPr lang="en-GB" sz="2200" dirty="0"/>
            </a:br>
            <a:r>
              <a:rPr lang="en-GB" sz="2200" dirty="0"/>
              <a:t>Attacks by air, land and sea targeted Lebanese cities, roads and infrastructure, killing about 1,100 civilians and forcing up to 900,000 from their homes</a:t>
            </a:r>
            <a:r>
              <a:rPr lang="en-GB" sz="2200" dirty="0" smtClean="0"/>
              <a:t>.</a:t>
            </a:r>
            <a:br>
              <a:rPr lang="en-GB" sz="2200" dirty="0" smtClean="0"/>
            </a:br>
            <a:r>
              <a:rPr lang="en-GB" sz="2200" dirty="0"/>
              <a:t/>
            </a:r>
            <a:br>
              <a:rPr lang="en-GB" sz="2200" dirty="0"/>
            </a:br>
            <a:r>
              <a:rPr lang="en-GB" sz="2200" dirty="0"/>
              <a:t>Hezbollah responded with rocket attacks on northern Israel, killing at least 43 civilians</a:t>
            </a:r>
            <a:r>
              <a:rPr lang="en-GB" sz="2200" dirty="0" smtClean="0"/>
              <a:t>.</a:t>
            </a:r>
            <a:br>
              <a:rPr lang="en-GB" sz="2200" dirty="0" smtClean="0"/>
            </a:br>
            <a:r>
              <a:rPr lang="en-GB" sz="2200" dirty="0"/>
              <a:t/>
            </a:r>
            <a:br>
              <a:rPr lang="en-GB" sz="2200" dirty="0"/>
            </a:br>
            <a:r>
              <a:rPr lang="en-GB" sz="2200" dirty="0"/>
              <a:t>A UN-brokered ceasefire came into force on 14 </a:t>
            </a:r>
            <a:r>
              <a:rPr lang="en-GB" sz="2200" dirty="0" smtClean="0"/>
              <a:t>August 2006 </a:t>
            </a:r>
            <a:r>
              <a:rPr lang="en-GB" sz="2200" dirty="0"/>
              <a:t>with Israeli troops still in position in south Lebanon.</a:t>
            </a:r>
            <a:r>
              <a:rPr lang="en-GB" sz="3600" dirty="0"/>
              <a:t/>
            </a:r>
            <a:br>
              <a:rPr lang="en-GB" sz="3600" dirty="0"/>
            </a:br>
            <a:endParaRPr lang="en-GB" sz="3600" dirty="0"/>
          </a:p>
        </p:txBody>
      </p:sp>
      <p:pic>
        <p:nvPicPr>
          <p:cNvPr id="3" name="Picture 2" descr="Map showing Hezbollah and Israeli strikes during the summer 2006 conflict"/>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1484784"/>
            <a:ext cx="4320480" cy="4032448"/>
          </a:xfrm>
          <a:prstGeom prst="rect">
            <a:avLst/>
          </a:prstGeom>
          <a:noFill/>
          <a:ln>
            <a:noFill/>
          </a:ln>
        </p:spPr>
      </p:pic>
    </p:spTree>
    <p:extLst>
      <p:ext uri="{BB962C8B-B14F-4D97-AF65-F5344CB8AC3E}">
        <p14:creationId xmlns:p14="http://schemas.microsoft.com/office/powerpoint/2010/main" val="2004180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374650" y="1557338"/>
            <a:ext cx="8229600" cy="2808287"/>
          </a:xfrm>
        </p:spPr>
        <p:txBody>
          <a:bodyPr>
            <a:normAutofit fontScale="90000"/>
          </a:bodyPr>
          <a:lstStyle/>
          <a:p>
            <a:r>
              <a:rPr lang="en-GB" altLang="en-US" sz="9600" b="1" dirty="0" smtClean="0">
                <a:latin typeface="Mister Sirloin BTN Rare" pitchFamily="34" charset="0"/>
                <a:ea typeface="Adobe Heiti Std R" pitchFamily="34" charset="-128"/>
              </a:rPr>
              <a:t>Top tips for taking Great  photographs</a:t>
            </a:r>
            <a:r>
              <a:rPr lang="en-GB" altLang="en-US" sz="9600" dirty="0" smtClean="0">
                <a:latin typeface="Adobe Heiti Std R" pitchFamily="34" charset="-128"/>
                <a:ea typeface="Adobe Heiti Std R" pitchFamily="34" charset="-128"/>
              </a:rPr>
              <a:t/>
            </a:r>
            <a:br>
              <a:rPr lang="en-GB" altLang="en-US" sz="9600" dirty="0" smtClean="0">
                <a:latin typeface="Adobe Heiti Std R" pitchFamily="34" charset="-128"/>
                <a:ea typeface="Adobe Heiti Std R" pitchFamily="34" charset="-128"/>
              </a:rPr>
            </a:br>
            <a:endParaRPr lang="en-GB" altLang="en-US" sz="4800" dirty="0" smtClean="0">
              <a:latin typeface="Adobe Heiti Std R" pitchFamily="34" charset="-128"/>
              <a:ea typeface="Adobe Heiti Std R" pitchFamily="34" charset="-128"/>
            </a:endParaRPr>
          </a:p>
        </p:txBody>
      </p:sp>
    </p:spTree>
    <p:extLst>
      <p:ext uri="{BB962C8B-B14F-4D97-AF65-F5344CB8AC3E}">
        <p14:creationId xmlns:p14="http://schemas.microsoft.com/office/powerpoint/2010/main" val="37412587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179512" y="260649"/>
            <a:ext cx="8856984" cy="864096"/>
          </a:xfrm>
        </p:spPr>
        <p:txBody>
          <a:bodyPr>
            <a:normAutofit fontScale="90000"/>
          </a:bodyPr>
          <a:lstStyle/>
          <a:p>
            <a:r>
              <a:rPr lang="en-GB" altLang="en-US" sz="6000" b="1" dirty="0" smtClean="0">
                <a:latin typeface="Mister Sirloin BTN Rare" pitchFamily="34" charset="0"/>
                <a:cs typeface="Adobe Hebrew" pitchFamily="18" charset="-79"/>
              </a:rPr>
              <a:t> Explore composition</a:t>
            </a:r>
          </a:p>
        </p:txBody>
      </p:sp>
      <p:sp>
        <p:nvSpPr>
          <p:cNvPr id="12291" name="TextBox 3"/>
          <p:cNvSpPr txBox="1">
            <a:spLocks noChangeArrowheads="1"/>
          </p:cNvSpPr>
          <p:nvPr/>
        </p:nvSpPr>
        <p:spPr bwMode="auto">
          <a:xfrm>
            <a:off x="179512" y="1124744"/>
            <a:ext cx="8856984" cy="6247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GB" altLang="en-US" sz="3200" b="1" dirty="0" smtClean="0">
                <a:latin typeface="+mn-lt"/>
                <a:ea typeface="Adobe Ming Std L" pitchFamily="18" charset="-128"/>
              </a:rPr>
              <a:t>Consider ….</a:t>
            </a:r>
          </a:p>
          <a:p>
            <a:r>
              <a:rPr lang="en-GB" sz="3200" b="1" dirty="0" smtClean="0">
                <a:latin typeface="+mn-lt"/>
              </a:rPr>
              <a:t>The rule </a:t>
            </a:r>
            <a:r>
              <a:rPr lang="en-GB" sz="3200" b="1" dirty="0">
                <a:latin typeface="+mn-lt"/>
              </a:rPr>
              <a:t>of thirds</a:t>
            </a:r>
          </a:p>
          <a:p>
            <a:r>
              <a:rPr lang="en-GB" sz="3200" b="1" dirty="0">
                <a:latin typeface="+mn-lt"/>
              </a:rPr>
              <a:t>Framing (Fill the frame, organisation in the frame and cropping)</a:t>
            </a:r>
          </a:p>
          <a:p>
            <a:r>
              <a:rPr lang="en-GB" sz="3200" b="1" dirty="0" smtClean="0">
                <a:latin typeface="+mn-lt"/>
              </a:rPr>
              <a:t>The rule </a:t>
            </a:r>
            <a:r>
              <a:rPr lang="en-GB" sz="3200" b="1" dirty="0">
                <a:latin typeface="+mn-lt"/>
              </a:rPr>
              <a:t>of </a:t>
            </a:r>
            <a:r>
              <a:rPr lang="en-GB" sz="3200" b="1" dirty="0" smtClean="0">
                <a:latin typeface="+mn-lt"/>
              </a:rPr>
              <a:t>even </a:t>
            </a:r>
            <a:r>
              <a:rPr lang="en-GB" sz="3200" b="1" dirty="0">
                <a:latin typeface="+mn-lt"/>
              </a:rPr>
              <a:t>and </a:t>
            </a:r>
            <a:r>
              <a:rPr lang="en-GB" sz="3200" b="1" dirty="0" smtClean="0">
                <a:latin typeface="+mn-lt"/>
              </a:rPr>
              <a:t>odd</a:t>
            </a:r>
            <a:endParaRPr lang="en-GB" sz="3200" b="1" dirty="0">
              <a:latin typeface="+mn-lt"/>
            </a:endParaRPr>
          </a:p>
          <a:p>
            <a:r>
              <a:rPr lang="en-GB" sz="3200" b="1" dirty="0" smtClean="0">
                <a:latin typeface="+mn-lt"/>
              </a:rPr>
              <a:t>The rule </a:t>
            </a:r>
            <a:r>
              <a:rPr lang="en-GB" sz="3200" b="1" dirty="0">
                <a:latin typeface="+mn-lt"/>
              </a:rPr>
              <a:t>of  </a:t>
            </a:r>
            <a:r>
              <a:rPr lang="en-GB" sz="3200" b="1" dirty="0" smtClean="0">
                <a:latin typeface="+mn-lt"/>
              </a:rPr>
              <a:t>triangles</a:t>
            </a:r>
            <a:endParaRPr lang="en-GB" sz="3200" b="1" dirty="0">
              <a:latin typeface="+mn-lt"/>
            </a:endParaRPr>
          </a:p>
          <a:p>
            <a:r>
              <a:rPr lang="en-GB" sz="3200" b="1" dirty="0">
                <a:latin typeface="+mn-lt"/>
              </a:rPr>
              <a:t>Symmetry</a:t>
            </a:r>
          </a:p>
          <a:p>
            <a:r>
              <a:rPr lang="en-GB" sz="3200" b="1" dirty="0">
                <a:latin typeface="+mn-lt"/>
              </a:rPr>
              <a:t>Balance </a:t>
            </a:r>
          </a:p>
          <a:p>
            <a:r>
              <a:rPr lang="en-GB" sz="3200" b="1" dirty="0">
                <a:latin typeface="+mn-lt"/>
              </a:rPr>
              <a:t>Overlapping</a:t>
            </a:r>
          </a:p>
          <a:p>
            <a:r>
              <a:rPr lang="en-GB" sz="3200" b="1" dirty="0">
                <a:latin typeface="+mn-lt"/>
              </a:rPr>
              <a:t>Use of space </a:t>
            </a:r>
            <a:r>
              <a:rPr lang="en-GB" sz="3200" b="1" dirty="0" smtClean="0">
                <a:latin typeface="+mn-lt"/>
              </a:rPr>
              <a:t>(contemplative </a:t>
            </a:r>
            <a:r>
              <a:rPr lang="en-GB" sz="3200" b="1" dirty="0">
                <a:latin typeface="+mn-lt"/>
              </a:rPr>
              <a:t>or </a:t>
            </a:r>
            <a:r>
              <a:rPr lang="en-GB" sz="3200" b="1" dirty="0" smtClean="0">
                <a:latin typeface="+mn-lt"/>
              </a:rPr>
              <a:t>movement</a:t>
            </a:r>
            <a:r>
              <a:rPr lang="en-GB" sz="3200" b="1" dirty="0">
                <a:latin typeface="+mn-lt"/>
              </a:rPr>
              <a:t>?) </a:t>
            </a:r>
          </a:p>
          <a:p>
            <a:r>
              <a:rPr lang="en-GB" sz="3200" b="1" dirty="0">
                <a:latin typeface="+mn-lt"/>
              </a:rPr>
              <a:t>Unusual </a:t>
            </a:r>
            <a:r>
              <a:rPr lang="en-GB" sz="3200" b="1" dirty="0" smtClean="0">
                <a:latin typeface="+mn-lt"/>
              </a:rPr>
              <a:t>angles </a:t>
            </a:r>
            <a:r>
              <a:rPr lang="en-GB" sz="3200" b="1" dirty="0">
                <a:latin typeface="+mn-lt"/>
              </a:rPr>
              <a:t>and </a:t>
            </a:r>
            <a:r>
              <a:rPr lang="en-GB" sz="3200" b="1" dirty="0" smtClean="0">
                <a:latin typeface="+mn-lt"/>
              </a:rPr>
              <a:t>viewpoints</a:t>
            </a:r>
            <a:endParaRPr lang="en-GB" sz="3200" b="1" dirty="0">
              <a:latin typeface="+mn-lt"/>
            </a:endParaRPr>
          </a:p>
          <a:p>
            <a:pPr algn="ctr" eaLnBrk="1" hangingPunct="1"/>
            <a:endParaRPr lang="en-GB" altLang="en-US" sz="4800" dirty="0">
              <a:latin typeface="+mn-lt"/>
              <a:ea typeface="Adobe Ming Std L" pitchFamily="18" charset="-128"/>
            </a:endParaRPr>
          </a:p>
        </p:txBody>
      </p:sp>
    </p:spTree>
    <p:extLst>
      <p:ext uri="{BB962C8B-B14F-4D97-AF65-F5344CB8AC3E}">
        <p14:creationId xmlns:p14="http://schemas.microsoft.com/office/powerpoint/2010/main" val="27515952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4638"/>
            <a:ext cx="8219256" cy="634082"/>
          </a:xfrm>
        </p:spPr>
        <p:txBody>
          <a:bodyPr>
            <a:normAutofit fontScale="90000"/>
          </a:bodyPr>
          <a:lstStyle/>
          <a:p>
            <a:r>
              <a:rPr lang="en-US" dirty="0" smtClean="0"/>
              <a:t>Rule of Thirds</a:t>
            </a:r>
            <a:endParaRPr lang="en-US" dirty="0"/>
          </a:p>
        </p:txBody>
      </p:sp>
      <p:sp>
        <p:nvSpPr>
          <p:cNvPr id="3" name="Content Placeholder 2"/>
          <p:cNvSpPr>
            <a:spLocks noGrp="1"/>
          </p:cNvSpPr>
          <p:nvPr>
            <p:ph idx="1"/>
          </p:nvPr>
        </p:nvSpPr>
        <p:spPr>
          <a:xfrm>
            <a:off x="251520" y="908720"/>
            <a:ext cx="8435280" cy="2672680"/>
          </a:xfrm>
        </p:spPr>
        <p:txBody>
          <a:bodyPr>
            <a:normAutofit fontScale="92500"/>
          </a:bodyPr>
          <a:lstStyle/>
          <a:p>
            <a:r>
              <a:rPr lang="en-US" dirty="0"/>
              <a:t>B</a:t>
            </a:r>
            <a:r>
              <a:rPr lang="en-US" dirty="0" smtClean="0"/>
              <a:t>ased on the fact that the human eye is naturally drawn to a point about two-thirds up a page. </a:t>
            </a:r>
          </a:p>
          <a:p>
            <a:r>
              <a:rPr lang="en-US" dirty="0" smtClean="0"/>
              <a:t>Crop your photo so that the main subjects are located around one of the intersection points rather than in the center of the image:</a:t>
            </a:r>
          </a:p>
          <a:p>
            <a:endParaRPr lang="en-US" dirty="0"/>
          </a:p>
        </p:txBody>
      </p:sp>
      <p:pic>
        <p:nvPicPr>
          <p:cNvPr id="41998" name="Picture 14" descr="http://www.colorpilot.com/img/comp_rules_10.jpg"/>
          <p:cNvPicPr>
            <a:picLocks noChangeAspect="1" noChangeArrowheads="1"/>
          </p:cNvPicPr>
          <p:nvPr/>
        </p:nvPicPr>
        <p:blipFill>
          <a:blip r:embed="rId2" cstate="print"/>
          <a:srcRect/>
          <a:stretch>
            <a:fillRect/>
          </a:stretch>
        </p:blipFill>
        <p:spPr bwMode="auto">
          <a:xfrm>
            <a:off x="3275857" y="3521962"/>
            <a:ext cx="4392487" cy="2921005"/>
          </a:xfrm>
          <a:prstGeom prst="rect">
            <a:avLst/>
          </a:prstGeom>
          <a:noFill/>
        </p:spPr>
      </p:pic>
      <p:pic>
        <p:nvPicPr>
          <p:cNvPr id="42000" name="Picture 16" descr="The rule of thirds"/>
          <p:cNvPicPr>
            <a:picLocks noChangeAspect="1" noChangeArrowheads="1"/>
          </p:cNvPicPr>
          <p:nvPr/>
        </p:nvPicPr>
        <p:blipFill>
          <a:blip r:embed="rId3" cstate="print"/>
          <a:srcRect/>
          <a:stretch>
            <a:fillRect/>
          </a:stretch>
        </p:blipFill>
        <p:spPr bwMode="auto">
          <a:xfrm>
            <a:off x="467544" y="3538644"/>
            <a:ext cx="2232248" cy="2976331"/>
          </a:xfrm>
          <a:prstGeom prst="rect">
            <a:avLst/>
          </a:prstGeom>
          <a:noFill/>
        </p:spPr>
      </p:pic>
    </p:spTree>
    <p:extLst>
      <p:ext uri="{BB962C8B-B14F-4D97-AF65-F5344CB8AC3E}">
        <p14:creationId xmlns:p14="http://schemas.microsoft.com/office/powerpoint/2010/main" val="28870110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475656" y="2348880"/>
            <a:ext cx="6552928" cy="4250043"/>
          </a:xfrm>
        </p:spPr>
      </p:pic>
      <p:sp>
        <p:nvSpPr>
          <p:cNvPr id="3" name="Title 2"/>
          <p:cNvSpPr>
            <a:spLocks noGrp="1"/>
          </p:cNvSpPr>
          <p:nvPr>
            <p:ph type="title"/>
          </p:nvPr>
        </p:nvSpPr>
        <p:spPr/>
        <p:txBody>
          <a:bodyPr/>
          <a:lstStyle/>
          <a:p>
            <a:endParaRPr lang="en-US"/>
          </a:p>
        </p:txBody>
      </p:sp>
      <p:pic>
        <p:nvPicPr>
          <p:cNvPr id="5" name="Picture 4"/>
          <p:cNvPicPr>
            <a:picLocks noChangeAspect="1"/>
          </p:cNvPicPr>
          <p:nvPr/>
        </p:nvPicPr>
        <p:blipFill>
          <a:blip r:embed="rId4"/>
          <a:stretch>
            <a:fillRect/>
          </a:stretch>
        </p:blipFill>
        <p:spPr>
          <a:xfrm>
            <a:off x="107504" y="260648"/>
            <a:ext cx="8748464" cy="1939350"/>
          </a:xfrm>
          <a:prstGeom prst="rect">
            <a:avLst/>
          </a:prstGeom>
        </p:spPr>
      </p:pic>
    </p:spTree>
    <p:extLst>
      <p:ext uri="{BB962C8B-B14F-4D97-AF65-F5344CB8AC3E}">
        <p14:creationId xmlns:p14="http://schemas.microsoft.com/office/powerpoint/2010/main" val="35732826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3"/>
          <p:cNvSpPr txBox="1">
            <a:spLocks noChangeArrowheads="1"/>
          </p:cNvSpPr>
          <p:nvPr/>
        </p:nvSpPr>
        <p:spPr bwMode="auto">
          <a:xfrm>
            <a:off x="357188" y="214313"/>
            <a:ext cx="8572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800"/>
              <a:t>COMPOSITION. Practical approaches. ‘Fill the Frame’</a:t>
            </a:r>
          </a:p>
        </p:txBody>
      </p:sp>
      <p:pic>
        <p:nvPicPr>
          <p:cNvPr id="16386" name="Picture 4" descr="Alexander Rodchenko'Mother'192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2938" y="571500"/>
            <a:ext cx="200025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Box 5"/>
          <p:cNvSpPr txBox="1">
            <a:spLocks noChangeArrowheads="1"/>
          </p:cNvSpPr>
          <p:nvPr/>
        </p:nvSpPr>
        <p:spPr bwMode="auto">
          <a:xfrm>
            <a:off x="214313" y="3429000"/>
            <a:ext cx="2500312"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000"/>
              <a:t>A Rodchenko’The Artist’s Mother 1924</a:t>
            </a:r>
          </a:p>
        </p:txBody>
      </p:sp>
      <p:pic>
        <p:nvPicPr>
          <p:cNvPr id="16388" name="Picture 6" descr="Andre Kertesz'Bowl with sugar cubes'1928.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00375" y="571500"/>
            <a:ext cx="2979738"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TextBox 7"/>
          <p:cNvSpPr txBox="1">
            <a:spLocks noChangeArrowheads="1"/>
          </p:cNvSpPr>
          <p:nvPr/>
        </p:nvSpPr>
        <p:spPr bwMode="auto">
          <a:xfrm>
            <a:off x="3143250" y="3429000"/>
            <a:ext cx="278606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100"/>
              <a:t>A Kertesz ’Bowl with Sugar Cubes 1824</a:t>
            </a:r>
          </a:p>
        </p:txBody>
      </p:sp>
      <p:pic>
        <p:nvPicPr>
          <p:cNvPr id="16390" name="Picture 8" descr="Bill Brandt'Woman'1966.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15063" y="571500"/>
            <a:ext cx="2462212" cy="278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TextBox 9"/>
          <p:cNvSpPr txBox="1">
            <a:spLocks noChangeArrowheads="1"/>
          </p:cNvSpPr>
          <p:nvPr/>
        </p:nvSpPr>
        <p:spPr bwMode="auto">
          <a:xfrm>
            <a:off x="6286500" y="3357563"/>
            <a:ext cx="235743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100"/>
              <a:t>Bill Brandt’Woman’1924</a:t>
            </a:r>
          </a:p>
        </p:txBody>
      </p:sp>
      <p:pic>
        <p:nvPicPr>
          <p:cNvPr id="16392" name="Picture 10" descr="George Tice,Tree No.4,New Jersey'1964.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8625" y="3786188"/>
            <a:ext cx="2428875"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3" name="TextBox 11"/>
          <p:cNvSpPr txBox="1">
            <a:spLocks noChangeArrowheads="1"/>
          </p:cNvSpPr>
          <p:nvPr/>
        </p:nvSpPr>
        <p:spPr bwMode="auto">
          <a:xfrm>
            <a:off x="428625" y="6215063"/>
            <a:ext cx="242887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100"/>
              <a:t>G Tice’Tree,New Jersey’ 1924</a:t>
            </a:r>
          </a:p>
        </p:txBody>
      </p:sp>
      <p:pic>
        <p:nvPicPr>
          <p:cNvPr id="16394" name="Picture 12" descr="Ralph Steiner'Typewriter keys'1921.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715125" y="3714750"/>
            <a:ext cx="1785938"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5" name="Picture 13" descr="Copy of Martin Parr.Common Sense.1995.9.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000375" y="3786188"/>
            <a:ext cx="3571875" cy="239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6" name="TextBox 14"/>
          <p:cNvSpPr txBox="1">
            <a:spLocks noChangeArrowheads="1"/>
          </p:cNvSpPr>
          <p:nvPr/>
        </p:nvSpPr>
        <p:spPr bwMode="auto">
          <a:xfrm>
            <a:off x="3000375" y="6286500"/>
            <a:ext cx="3571875"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100"/>
              <a:t>Martin Parr ‘From the series ‘Common Sense’1995 </a:t>
            </a:r>
          </a:p>
        </p:txBody>
      </p:sp>
      <p:sp>
        <p:nvSpPr>
          <p:cNvPr id="16397" name="TextBox 15"/>
          <p:cNvSpPr txBox="1">
            <a:spLocks noChangeArrowheads="1"/>
          </p:cNvSpPr>
          <p:nvPr/>
        </p:nvSpPr>
        <p:spPr bwMode="auto">
          <a:xfrm>
            <a:off x="6715125" y="6500813"/>
            <a:ext cx="214312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100"/>
              <a:t>Ralph Steiner’Typewriter’ 1921</a:t>
            </a:r>
          </a:p>
        </p:txBody>
      </p:sp>
    </p:spTree>
    <p:extLst>
      <p:ext uri="{BB962C8B-B14F-4D97-AF65-F5344CB8AC3E}">
        <p14:creationId xmlns:p14="http://schemas.microsoft.com/office/powerpoint/2010/main" val="2495241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07504" y="260648"/>
            <a:ext cx="8856984" cy="2592288"/>
          </a:xfrm>
        </p:spPr>
        <p:txBody>
          <a:bodyPr>
            <a:normAutofit fontScale="90000"/>
          </a:bodyPr>
          <a:lstStyle/>
          <a:p>
            <a:r>
              <a:rPr lang="fi-FI" sz="3100" b="1" dirty="0" err="1">
                <a:latin typeface="+mn-lt"/>
              </a:rPr>
              <a:t>Cropping</a:t>
            </a:r>
            <a:r>
              <a:rPr lang="fi-FI" sz="2800" b="1" dirty="0">
                <a:latin typeface="+mn-lt"/>
              </a:rPr>
              <a:t/>
            </a:r>
            <a:br>
              <a:rPr lang="fi-FI" sz="2800" b="1" dirty="0">
                <a:latin typeface="+mn-lt"/>
              </a:rPr>
            </a:br>
            <a:r>
              <a:rPr lang="en-US" sz="2800" dirty="0">
                <a:latin typeface="+mn-lt"/>
              </a:rPr>
              <a:t>Often a photo will lack impact because the main subject is so small it becomes lost among the clutter of its surroundings. By cropping tight around the subject you eliminate the background "noise", ensuring the subject gets the viewer's undivided attention.</a:t>
            </a:r>
          </a:p>
        </p:txBody>
      </p:sp>
      <p:pic>
        <p:nvPicPr>
          <p:cNvPr id="5" name="Picture 4"/>
          <p:cNvPicPr>
            <a:picLocks noChangeAspect="1"/>
          </p:cNvPicPr>
          <p:nvPr/>
        </p:nvPicPr>
        <p:blipFill>
          <a:blip r:embed="rId2"/>
          <a:stretch>
            <a:fillRect/>
          </a:stretch>
        </p:blipFill>
        <p:spPr>
          <a:xfrm>
            <a:off x="2267744" y="2924944"/>
            <a:ext cx="5161136" cy="3437983"/>
          </a:xfrm>
          <a:prstGeom prst="rect">
            <a:avLst/>
          </a:prstGeom>
        </p:spPr>
      </p:pic>
    </p:spTree>
    <p:extLst>
      <p:ext uri="{BB962C8B-B14F-4D97-AF65-F5344CB8AC3E}">
        <p14:creationId xmlns:p14="http://schemas.microsoft.com/office/powerpoint/2010/main" val="76676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diane%20arbus%2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063" y="3141663"/>
            <a:ext cx="3070225"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 Box 4"/>
          <p:cNvSpPr txBox="1">
            <a:spLocks noChangeArrowheads="1"/>
          </p:cNvSpPr>
          <p:nvPr/>
        </p:nvSpPr>
        <p:spPr bwMode="auto">
          <a:xfrm>
            <a:off x="251521" y="188640"/>
            <a:ext cx="460851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spcBef>
                <a:spcPct val="50000"/>
              </a:spcBef>
            </a:pPr>
            <a:r>
              <a:rPr lang="en-US" altLang="zh-CN" sz="2800" b="1" dirty="0">
                <a:latin typeface="Comic Sans MS" pitchFamily="66" charset="0"/>
                <a:ea typeface="SimSun" pitchFamily="2" charset="-122"/>
              </a:rPr>
              <a:t>The Rule Of Even </a:t>
            </a:r>
            <a:r>
              <a:rPr lang="en-US" altLang="zh-CN" sz="2800" b="1" dirty="0" smtClean="0">
                <a:latin typeface="Comic Sans MS" pitchFamily="66" charset="0"/>
                <a:ea typeface="SimSun" pitchFamily="2" charset="-122"/>
              </a:rPr>
              <a:t>and </a:t>
            </a:r>
            <a:r>
              <a:rPr lang="en-US" altLang="zh-CN" sz="2800" b="1" dirty="0">
                <a:latin typeface="Comic Sans MS" pitchFamily="66" charset="0"/>
                <a:ea typeface="SimSun" pitchFamily="2" charset="-122"/>
              </a:rPr>
              <a:t>Odd</a:t>
            </a:r>
            <a:endParaRPr lang="en-GB" sz="2800" dirty="0">
              <a:latin typeface="Comic Sans MS" pitchFamily="66" charset="0"/>
            </a:endParaRPr>
          </a:p>
        </p:txBody>
      </p:sp>
      <p:pic>
        <p:nvPicPr>
          <p:cNvPr id="24580" name="Picture 5" descr="norman parkinson 19 - 198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341438"/>
            <a:ext cx="4537075" cy="364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 Box 6"/>
          <p:cNvSpPr txBox="1">
            <a:spLocks noChangeArrowheads="1"/>
          </p:cNvSpPr>
          <p:nvPr/>
        </p:nvSpPr>
        <p:spPr bwMode="auto">
          <a:xfrm>
            <a:off x="611188" y="4941888"/>
            <a:ext cx="47529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spcBef>
                <a:spcPct val="50000"/>
              </a:spcBef>
            </a:pPr>
            <a:r>
              <a:rPr lang="en-GB" sz="1000" dirty="0"/>
              <a:t>Norman Parkinson</a:t>
            </a:r>
          </a:p>
        </p:txBody>
      </p:sp>
      <p:sp>
        <p:nvSpPr>
          <p:cNvPr id="24582" name="Text Box 7"/>
          <p:cNvSpPr txBox="1">
            <a:spLocks noChangeArrowheads="1"/>
          </p:cNvSpPr>
          <p:nvPr/>
        </p:nvSpPr>
        <p:spPr bwMode="auto">
          <a:xfrm>
            <a:off x="4067175" y="6165850"/>
            <a:ext cx="216058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spcBef>
                <a:spcPct val="50000"/>
              </a:spcBef>
            </a:pPr>
            <a:r>
              <a:rPr lang="en-GB" sz="1000" dirty="0"/>
              <a:t>Dianne </a:t>
            </a:r>
            <a:r>
              <a:rPr lang="en-GB" sz="1000" dirty="0" err="1"/>
              <a:t>Arbus</a:t>
            </a:r>
            <a:endParaRPr lang="en-GB" sz="1000" dirty="0"/>
          </a:p>
        </p:txBody>
      </p:sp>
      <p:sp>
        <p:nvSpPr>
          <p:cNvPr id="24583" name="Text Box 8"/>
          <p:cNvSpPr txBox="1">
            <a:spLocks noChangeArrowheads="1"/>
          </p:cNvSpPr>
          <p:nvPr/>
        </p:nvSpPr>
        <p:spPr bwMode="auto">
          <a:xfrm>
            <a:off x="5580063" y="419472"/>
            <a:ext cx="316865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spcBef>
                <a:spcPct val="50000"/>
              </a:spcBef>
            </a:pPr>
            <a:r>
              <a:rPr lang="en-GB" dirty="0">
                <a:latin typeface="Comic Sans MS" pitchFamily="66" charset="0"/>
              </a:rPr>
              <a:t>An even number of </a:t>
            </a:r>
            <a:r>
              <a:rPr lang="ja-JP" altLang="en-GB" dirty="0">
                <a:latin typeface="Comic Sans MS" pitchFamily="66" charset="0"/>
              </a:rPr>
              <a:t>‘</a:t>
            </a:r>
            <a:r>
              <a:rPr lang="en-GB" altLang="ja-JP" dirty="0">
                <a:latin typeface="Comic Sans MS" pitchFamily="66" charset="0"/>
              </a:rPr>
              <a:t>things</a:t>
            </a:r>
            <a:r>
              <a:rPr lang="ja-JP" altLang="en-GB" dirty="0">
                <a:latin typeface="Comic Sans MS" pitchFamily="66" charset="0"/>
              </a:rPr>
              <a:t>’</a:t>
            </a:r>
            <a:r>
              <a:rPr lang="en-GB" altLang="ja-JP" dirty="0">
                <a:latin typeface="Comic Sans MS" pitchFamily="66" charset="0"/>
              </a:rPr>
              <a:t> in an image can sometimes create a feeling of tension or a slightly un-natural look.</a:t>
            </a:r>
            <a:endParaRPr lang="en-GB" dirty="0">
              <a:latin typeface="Comic Sans MS" pitchFamily="66" charset="0"/>
            </a:endParaRPr>
          </a:p>
        </p:txBody>
      </p:sp>
      <p:sp>
        <p:nvSpPr>
          <p:cNvPr id="24584" name="Text Box 8"/>
          <p:cNvSpPr txBox="1">
            <a:spLocks noChangeArrowheads="1"/>
          </p:cNvSpPr>
          <p:nvPr/>
        </p:nvSpPr>
        <p:spPr bwMode="auto">
          <a:xfrm>
            <a:off x="251521" y="5187951"/>
            <a:ext cx="51126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spcBef>
                <a:spcPct val="50000"/>
              </a:spcBef>
            </a:pPr>
            <a:r>
              <a:rPr lang="en-GB" dirty="0">
                <a:latin typeface="Comic Sans MS" pitchFamily="66" charset="0"/>
              </a:rPr>
              <a:t> … while an odd number of </a:t>
            </a:r>
            <a:r>
              <a:rPr lang="ja-JP" altLang="en-GB" dirty="0">
                <a:latin typeface="Comic Sans MS" pitchFamily="66" charset="0"/>
              </a:rPr>
              <a:t>‘</a:t>
            </a:r>
            <a:r>
              <a:rPr lang="en-GB" altLang="ja-JP" dirty="0">
                <a:latin typeface="Comic Sans MS" pitchFamily="66" charset="0"/>
              </a:rPr>
              <a:t>things</a:t>
            </a:r>
            <a:r>
              <a:rPr lang="ja-JP" altLang="en-GB" dirty="0">
                <a:latin typeface="Comic Sans MS" pitchFamily="66" charset="0"/>
              </a:rPr>
              <a:t>’</a:t>
            </a:r>
            <a:r>
              <a:rPr lang="en-GB" altLang="ja-JP" dirty="0">
                <a:latin typeface="Comic Sans MS" pitchFamily="66" charset="0"/>
              </a:rPr>
              <a:t> can often create a feeling of harmony or balance</a:t>
            </a:r>
            <a:endParaRPr lang="en-GB" dirty="0">
              <a:latin typeface="Comic Sans MS" pitchFamily="66" charset="0"/>
            </a:endParaRPr>
          </a:p>
        </p:txBody>
      </p:sp>
    </p:spTree>
    <p:extLst>
      <p:ext uri="{BB962C8B-B14F-4D97-AF65-F5344CB8AC3E}">
        <p14:creationId xmlns:p14="http://schemas.microsoft.com/office/powerpoint/2010/main" val="14830616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Triangles%20arnold%20newman%2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3500438"/>
            <a:ext cx="5434012" cy="292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3" descr="triangle%20portrait%2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620713"/>
            <a:ext cx="4319587" cy="259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6" name="Text Box 4"/>
          <p:cNvSpPr txBox="1">
            <a:spLocks noChangeArrowheads="1"/>
          </p:cNvSpPr>
          <p:nvPr/>
        </p:nvSpPr>
        <p:spPr bwMode="auto">
          <a:xfrm>
            <a:off x="5220073" y="260648"/>
            <a:ext cx="338417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spcBef>
                <a:spcPct val="50000"/>
              </a:spcBef>
            </a:pPr>
            <a:r>
              <a:rPr lang="en-GB" sz="3200" b="1" dirty="0">
                <a:latin typeface="Comic Sans MS" pitchFamily="66" charset="0"/>
              </a:rPr>
              <a:t>Rule of Triangles</a:t>
            </a:r>
          </a:p>
        </p:txBody>
      </p:sp>
      <p:sp>
        <p:nvSpPr>
          <p:cNvPr id="28677" name="Text Box 5"/>
          <p:cNvSpPr txBox="1">
            <a:spLocks noChangeArrowheads="1"/>
          </p:cNvSpPr>
          <p:nvPr/>
        </p:nvSpPr>
        <p:spPr bwMode="auto">
          <a:xfrm>
            <a:off x="5580062" y="1773238"/>
            <a:ext cx="324040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spcBef>
                <a:spcPct val="50000"/>
              </a:spcBef>
            </a:pPr>
            <a:r>
              <a:rPr lang="en-GB" sz="2800" dirty="0">
                <a:latin typeface="Comic Sans MS" pitchFamily="66" charset="0"/>
              </a:rPr>
              <a:t>Triangles have </a:t>
            </a:r>
            <a:r>
              <a:rPr lang="en-GB" sz="2800" b="1" dirty="0">
                <a:latin typeface="Comic Sans MS" pitchFamily="66" charset="0"/>
              </a:rPr>
              <a:t>3 sides</a:t>
            </a:r>
            <a:r>
              <a:rPr lang="en-GB" sz="2800" dirty="0">
                <a:latin typeface="Comic Sans MS" pitchFamily="66" charset="0"/>
              </a:rPr>
              <a:t> and tend to form stable, solid looking compositions.</a:t>
            </a:r>
          </a:p>
        </p:txBody>
      </p:sp>
      <p:cxnSp>
        <p:nvCxnSpPr>
          <p:cNvPr id="10" name="Straight Connector 9"/>
          <p:cNvCxnSpPr>
            <a:cxnSpLocks noChangeShapeType="1"/>
          </p:cNvCxnSpPr>
          <p:nvPr/>
        </p:nvCxnSpPr>
        <p:spPr bwMode="auto">
          <a:xfrm>
            <a:off x="3059113" y="836613"/>
            <a:ext cx="914400" cy="914400"/>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11" name="Straight Connector 10"/>
          <p:cNvCxnSpPr>
            <a:cxnSpLocks noChangeShapeType="1"/>
          </p:cNvCxnSpPr>
          <p:nvPr/>
        </p:nvCxnSpPr>
        <p:spPr bwMode="auto">
          <a:xfrm flipH="1">
            <a:off x="2124075" y="836613"/>
            <a:ext cx="935038" cy="936625"/>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13" name="Straight Connector 12"/>
          <p:cNvCxnSpPr>
            <a:cxnSpLocks noChangeShapeType="1"/>
          </p:cNvCxnSpPr>
          <p:nvPr/>
        </p:nvCxnSpPr>
        <p:spPr bwMode="auto">
          <a:xfrm>
            <a:off x="5003800" y="3716338"/>
            <a:ext cx="2305050" cy="2592387"/>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15" name="Straight Connector 14"/>
          <p:cNvCxnSpPr>
            <a:cxnSpLocks noChangeShapeType="1"/>
          </p:cNvCxnSpPr>
          <p:nvPr/>
        </p:nvCxnSpPr>
        <p:spPr bwMode="auto">
          <a:xfrm flipH="1">
            <a:off x="3059113" y="3716338"/>
            <a:ext cx="1944687" cy="2665412"/>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2" name="Straight Connector 21"/>
          <p:cNvCxnSpPr>
            <a:cxnSpLocks noChangeShapeType="1"/>
          </p:cNvCxnSpPr>
          <p:nvPr/>
        </p:nvCxnSpPr>
        <p:spPr bwMode="auto">
          <a:xfrm>
            <a:off x="4932363" y="4941888"/>
            <a:ext cx="1295400" cy="1366837"/>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4" name="Straight Connector 23"/>
          <p:cNvCxnSpPr>
            <a:cxnSpLocks noChangeShapeType="1"/>
          </p:cNvCxnSpPr>
          <p:nvPr/>
        </p:nvCxnSpPr>
        <p:spPr bwMode="auto">
          <a:xfrm flipH="1">
            <a:off x="4067175" y="4941888"/>
            <a:ext cx="865188" cy="1366837"/>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7" name="Straight Connector 26"/>
          <p:cNvCxnSpPr>
            <a:cxnSpLocks noChangeShapeType="1"/>
          </p:cNvCxnSpPr>
          <p:nvPr/>
        </p:nvCxnSpPr>
        <p:spPr bwMode="auto">
          <a:xfrm>
            <a:off x="3492500" y="5661025"/>
            <a:ext cx="698500" cy="627063"/>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cxnSp>
        <p:nvCxnSpPr>
          <p:cNvPr id="29" name="Straight Connector 28"/>
          <p:cNvCxnSpPr>
            <a:cxnSpLocks noChangeShapeType="1"/>
          </p:cNvCxnSpPr>
          <p:nvPr/>
        </p:nvCxnSpPr>
        <p:spPr bwMode="auto">
          <a:xfrm flipV="1">
            <a:off x="3059113" y="5711825"/>
            <a:ext cx="482600" cy="525463"/>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7038012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descr="norman parkinson 15"/>
          <p:cNvPicPr>
            <a:picLocks noGrp="1" noChangeAspect="1" noChangeArrowheads="1"/>
          </p:cNvPicPr>
          <p:nvPr>
            <p:ph/>
          </p:nvPr>
        </p:nvPicPr>
        <p:blipFill>
          <a:blip r:embed="rId2">
            <a:extLst>
              <a:ext uri="{28A0092B-C50C-407E-A947-70E740481C1C}">
                <a14:useLocalDpi xmlns:a14="http://schemas.microsoft.com/office/drawing/2010/main" val="0"/>
              </a:ext>
            </a:extLst>
          </a:blip>
          <a:srcRect/>
          <a:stretch>
            <a:fillRect/>
          </a:stretch>
        </p:blipFill>
        <p:spPr>
          <a:xfrm>
            <a:off x="179512" y="188640"/>
            <a:ext cx="3363159" cy="4248472"/>
          </a:xfrm>
          <a:noFill/>
        </p:spPr>
      </p:pic>
      <p:sp>
        <p:nvSpPr>
          <p:cNvPr id="43012" name="Text Box 7"/>
          <p:cNvSpPr txBox="1">
            <a:spLocks noChangeArrowheads="1"/>
          </p:cNvSpPr>
          <p:nvPr/>
        </p:nvSpPr>
        <p:spPr bwMode="auto">
          <a:xfrm>
            <a:off x="3707904" y="188640"/>
            <a:ext cx="504056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spcBef>
                <a:spcPct val="50000"/>
              </a:spcBef>
            </a:pPr>
            <a:r>
              <a:rPr lang="en-GB" sz="4800" dirty="0" smtClean="0"/>
              <a:t>Rule of Symmetry </a:t>
            </a:r>
            <a:endParaRPr lang="en-GB" sz="4800" dirty="0"/>
          </a:p>
        </p:txBody>
      </p:sp>
      <p:cxnSp>
        <p:nvCxnSpPr>
          <p:cNvPr id="7" name="Straight Connector 6"/>
          <p:cNvCxnSpPr>
            <a:cxnSpLocks noChangeShapeType="1"/>
          </p:cNvCxnSpPr>
          <p:nvPr/>
        </p:nvCxnSpPr>
        <p:spPr bwMode="auto">
          <a:xfrm flipH="1">
            <a:off x="1907704" y="116632"/>
            <a:ext cx="34925" cy="5472113"/>
          </a:xfrm>
          <a:prstGeom prst="line">
            <a:avLst/>
          </a:prstGeom>
          <a:noFill/>
          <a:ln w="25400">
            <a:solidFill>
              <a:srgbClr val="FF0000"/>
            </a:solidFill>
            <a:round/>
            <a:headEnd/>
            <a:tailEnd/>
          </a:ln>
          <a:effectLst>
            <a:outerShdw blurRad="63500" dist="20000" dir="5400000" rotWithShape="0">
              <a:srgbClr val="000000">
                <a:alpha val="37999"/>
              </a:srgbClr>
            </a:outerShdw>
          </a:effectLst>
          <a:extLst>
            <a:ext uri="{909E8E84-426E-40DD-AFC4-6F175D3DCCD1}">
              <a14:hiddenFill xmlns:a14="http://schemas.microsoft.com/office/drawing/2010/main">
                <a:noFill/>
              </a14:hiddenFill>
            </a:ext>
          </a:extLst>
        </p:spPr>
      </p:cxnSp>
      <p:pic>
        <p:nvPicPr>
          <p:cNvPr id="2" name="Picture 1"/>
          <p:cNvPicPr>
            <a:picLocks noChangeAspect="1"/>
          </p:cNvPicPr>
          <p:nvPr/>
        </p:nvPicPr>
        <p:blipFill>
          <a:blip r:embed="rId3"/>
          <a:stretch>
            <a:fillRect/>
          </a:stretch>
        </p:blipFill>
        <p:spPr>
          <a:xfrm>
            <a:off x="4067944" y="1268760"/>
            <a:ext cx="4926917" cy="5416114"/>
          </a:xfrm>
          <a:prstGeom prst="rect">
            <a:avLst/>
          </a:prstGeom>
        </p:spPr>
      </p:pic>
    </p:spTree>
    <p:extLst>
      <p:ext uri="{BB962C8B-B14F-4D97-AF65-F5344CB8AC3E}">
        <p14:creationId xmlns:p14="http://schemas.microsoft.com/office/powerpoint/2010/main" val="40364327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32656"/>
            <a:ext cx="8229600" cy="1143000"/>
          </a:xfrm>
        </p:spPr>
        <p:txBody>
          <a:bodyPr>
            <a:noAutofit/>
          </a:bodyPr>
          <a:lstStyle/>
          <a:p>
            <a:pPr algn="l"/>
            <a:r>
              <a:rPr lang="en-GB" dirty="0" smtClean="0">
                <a:latin typeface="Franklin Gothic Heavy" pitchFamily="34" charset="0"/>
              </a:rPr>
              <a:t>Balancing</a:t>
            </a:r>
            <a:br>
              <a:rPr lang="en-GB" dirty="0" smtClean="0">
                <a:latin typeface="Franklin Gothic Heavy" pitchFamily="34" charset="0"/>
              </a:rPr>
            </a:br>
            <a:r>
              <a:rPr lang="en-GB" dirty="0" smtClean="0">
                <a:latin typeface="Franklin Gothic Heavy" pitchFamily="34" charset="0"/>
              </a:rPr>
              <a:t>Elements</a:t>
            </a:r>
            <a:endParaRPr lang="en-GB" dirty="0">
              <a:latin typeface="Franklin Gothic Heavy" pitchFamily="34" charset="0"/>
            </a:endParaRP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810476" y="1600200"/>
            <a:ext cx="7523048" cy="4525963"/>
          </a:xfrm>
        </p:spPr>
      </p:pic>
    </p:spTree>
    <p:extLst>
      <p:ext uri="{BB962C8B-B14F-4D97-AF65-F5344CB8AC3E}">
        <p14:creationId xmlns:p14="http://schemas.microsoft.com/office/powerpoint/2010/main" val="14133771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6200"/>
            <a:ext cx="9144000" cy="6705600"/>
          </a:xfrm>
          <a:prstGeom prst="rect">
            <a:avLst/>
          </a:prstGeom>
        </p:spPr>
      </p:pic>
    </p:spTree>
    <p:extLst>
      <p:ext uri="{BB962C8B-B14F-4D97-AF65-F5344CB8AC3E}">
        <p14:creationId xmlns:p14="http://schemas.microsoft.com/office/powerpoint/2010/main" val="4173942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7584" y="1412776"/>
            <a:ext cx="7109366" cy="4752527"/>
          </a:xfrm>
          <a:prstGeom prst="rect">
            <a:avLst/>
          </a:prstGeom>
        </p:spPr>
      </p:pic>
      <p:sp>
        <p:nvSpPr>
          <p:cNvPr id="3" name="Title 2"/>
          <p:cNvSpPr>
            <a:spLocks noGrp="1"/>
          </p:cNvSpPr>
          <p:nvPr>
            <p:ph type="title"/>
          </p:nvPr>
        </p:nvSpPr>
        <p:spPr>
          <a:xfrm>
            <a:off x="323528" y="332656"/>
            <a:ext cx="4032448" cy="576064"/>
          </a:xfrm>
        </p:spPr>
        <p:txBody>
          <a:bodyPr>
            <a:normAutofit fontScale="90000"/>
          </a:bodyPr>
          <a:lstStyle/>
          <a:p>
            <a:r>
              <a:rPr lang="en-US" dirty="0" smtClean="0"/>
              <a:t>Overlapping? </a:t>
            </a:r>
            <a:endParaRPr lang="en-US" dirty="0"/>
          </a:p>
        </p:txBody>
      </p:sp>
    </p:spTree>
    <p:extLst>
      <p:ext uri="{BB962C8B-B14F-4D97-AF65-F5344CB8AC3E}">
        <p14:creationId xmlns:p14="http://schemas.microsoft.com/office/powerpoint/2010/main" val="3662850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321FF5FA-5EBF-4EB0-88C8-D8B982B93DF7}" type="slidenum">
              <a:rPr lang="en-GB" sz="1400"/>
              <a:pPr eaLnBrk="1" hangingPunct="1"/>
              <a:t>18</a:t>
            </a:fld>
            <a:endParaRPr lang="en-GB" sz="1400"/>
          </a:p>
        </p:txBody>
      </p:sp>
      <p:pic>
        <p:nvPicPr>
          <p:cNvPr id="32770" name="Picture 2" descr="test%2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125538"/>
            <a:ext cx="3863975" cy="396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1" name="Picture 3" descr="test%2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1125538"/>
            <a:ext cx="3590925" cy="396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2" name="Text Box 4"/>
          <p:cNvSpPr txBox="1">
            <a:spLocks noChangeArrowheads="1"/>
          </p:cNvSpPr>
          <p:nvPr/>
        </p:nvSpPr>
        <p:spPr bwMode="auto">
          <a:xfrm>
            <a:off x="2051050" y="476250"/>
            <a:ext cx="53292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spcBef>
                <a:spcPct val="50000"/>
              </a:spcBef>
            </a:pPr>
            <a:r>
              <a:rPr lang="en-US" altLang="zh-CN" sz="3200" b="1" dirty="0">
                <a:latin typeface="Comic Sans MS" pitchFamily="66" charset="0"/>
                <a:ea typeface="SimSun" pitchFamily="2" charset="-122"/>
              </a:rPr>
              <a:t>Rule of space</a:t>
            </a:r>
            <a:r>
              <a:rPr lang="en-GB" altLang="zh-CN" sz="3200" b="1" dirty="0">
                <a:latin typeface="Comic Sans MS" pitchFamily="66" charset="0"/>
                <a:ea typeface="SimSun" pitchFamily="2" charset="-122"/>
              </a:rPr>
              <a:t> </a:t>
            </a:r>
            <a:endParaRPr lang="en-GB" sz="3200" b="1" dirty="0">
              <a:latin typeface="Comic Sans MS" pitchFamily="66" charset="0"/>
            </a:endParaRPr>
          </a:p>
        </p:txBody>
      </p:sp>
      <p:sp>
        <p:nvSpPr>
          <p:cNvPr id="32773" name="Text Box 5"/>
          <p:cNvSpPr txBox="1">
            <a:spLocks noChangeArrowheads="1"/>
          </p:cNvSpPr>
          <p:nvPr/>
        </p:nvSpPr>
        <p:spPr bwMode="auto">
          <a:xfrm>
            <a:off x="755650" y="5229225"/>
            <a:ext cx="777716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spcBef>
                <a:spcPct val="50000"/>
              </a:spcBef>
            </a:pPr>
            <a:r>
              <a:rPr lang="en-GB" sz="2800" dirty="0">
                <a:latin typeface="Comic Sans MS" pitchFamily="66" charset="0"/>
              </a:rPr>
              <a:t>The empty space in the right-hand image creates a more contemplative or thoughtful feel to it.</a:t>
            </a:r>
          </a:p>
        </p:txBody>
      </p:sp>
      <p:sp>
        <p:nvSpPr>
          <p:cNvPr id="32774" name="Text Box 6"/>
          <p:cNvSpPr txBox="1">
            <a:spLocks noChangeArrowheads="1"/>
          </p:cNvSpPr>
          <p:nvPr/>
        </p:nvSpPr>
        <p:spPr bwMode="auto">
          <a:xfrm>
            <a:off x="7596188" y="5084763"/>
            <a:ext cx="7207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r" eaLnBrk="1" hangingPunct="1">
              <a:spcBef>
                <a:spcPct val="50000"/>
              </a:spcBef>
            </a:pPr>
            <a:r>
              <a:rPr lang="en-GB" sz="1000"/>
              <a:t>Nadar</a:t>
            </a:r>
          </a:p>
        </p:txBody>
      </p:sp>
    </p:spTree>
    <p:extLst>
      <p:ext uri="{BB962C8B-B14F-4D97-AF65-F5344CB8AC3E}">
        <p14:creationId xmlns:p14="http://schemas.microsoft.com/office/powerpoint/2010/main" val="8203486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52DA156F-CA6F-4B88-8809-F4AF59A1A750}" type="slidenum">
              <a:rPr lang="en-GB" sz="1400"/>
              <a:pPr eaLnBrk="1" hangingPunct="1"/>
              <a:t>19</a:t>
            </a:fld>
            <a:endParaRPr lang="en-GB" sz="1400"/>
          </a:p>
        </p:txBody>
      </p:sp>
      <p:graphicFrame>
        <p:nvGraphicFramePr>
          <p:cNvPr id="33794" name="Object 2"/>
          <p:cNvGraphicFramePr>
            <a:graphicFrameLocks noChangeAspect="1"/>
          </p:cNvGraphicFramePr>
          <p:nvPr>
            <p:extLst>
              <p:ext uri="{D42A27DB-BD31-4B8C-83A1-F6EECF244321}">
                <p14:modId xmlns:p14="http://schemas.microsoft.com/office/powerpoint/2010/main" val="726031904"/>
              </p:ext>
            </p:extLst>
          </p:nvPr>
        </p:nvGraphicFramePr>
        <p:xfrm>
          <a:off x="395536" y="2723464"/>
          <a:ext cx="8281929" cy="3311418"/>
        </p:xfrm>
        <a:graphic>
          <a:graphicData uri="http://schemas.openxmlformats.org/presentationml/2006/ole">
            <mc:AlternateContent xmlns:mc="http://schemas.openxmlformats.org/markup-compatibility/2006">
              <mc:Choice xmlns:v="urn:schemas-microsoft-com:vml" Requires="v">
                <p:oleObj spid="_x0000_s2056" name="Image" r:id="rId3" imgW="5079365" imgH="2273016" progId="">
                  <p:embed/>
                </p:oleObj>
              </mc:Choice>
              <mc:Fallback>
                <p:oleObj name="Image" r:id="rId3" imgW="5079365" imgH="2273016"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2723464"/>
                        <a:ext cx="8281929" cy="33114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3795" name="Text Box 5"/>
          <p:cNvSpPr txBox="1">
            <a:spLocks noChangeArrowheads="1"/>
          </p:cNvSpPr>
          <p:nvPr/>
        </p:nvSpPr>
        <p:spPr bwMode="auto">
          <a:xfrm>
            <a:off x="394161" y="5949280"/>
            <a:ext cx="842493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spcBef>
                <a:spcPct val="50000"/>
              </a:spcBef>
            </a:pPr>
            <a:r>
              <a:rPr lang="en-GB" sz="3200" dirty="0">
                <a:latin typeface="Comic Sans MS" pitchFamily="66" charset="0"/>
              </a:rPr>
              <a:t>Swimmers diving into the </a:t>
            </a:r>
            <a:r>
              <a:rPr lang="en-GB" sz="3200" dirty="0" smtClean="0">
                <a:latin typeface="Comic Sans MS" pitchFamily="66" charset="0"/>
              </a:rPr>
              <a:t>water</a:t>
            </a:r>
            <a:endParaRPr lang="en-GB" sz="3200" dirty="0">
              <a:latin typeface="Comic Sans MS" pitchFamily="66" charset="0"/>
            </a:endParaRPr>
          </a:p>
        </p:txBody>
      </p:sp>
      <p:sp>
        <p:nvSpPr>
          <p:cNvPr id="33796" name="TextBox 4"/>
          <p:cNvSpPr txBox="1">
            <a:spLocks noChangeArrowheads="1"/>
          </p:cNvSpPr>
          <p:nvPr/>
        </p:nvSpPr>
        <p:spPr bwMode="auto">
          <a:xfrm>
            <a:off x="179512" y="260648"/>
            <a:ext cx="864096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GB" sz="3600" dirty="0">
                <a:latin typeface="Comic Sans MS" pitchFamily="66" charset="0"/>
              </a:rPr>
              <a:t>Space can also help create an impression of </a:t>
            </a:r>
            <a:r>
              <a:rPr lang="en-GB" sz="3600" b="1" dirty="0">
                <a:latin typeface="Comic Sans MS" pitchFamily="66" charset="0"/>
              </a:rPr>
              <a:t>movement</a:t>
            </a:r>
          </a:p>
          <a:p>
            <a:pPr algn="ctr" eaLnBrk="1" hangingPunct="1"/>
            <a:r>
              <a:rPr lang="en-GB" sz="3600" dirty="0">
                <a:latin typeface="Comic Sans MS" pitchFamily="66" charset="0"/>
              </a:rPr>
              <a:t>In this image there is not much unfilled space</a:t>
            </a:r>
          </a:p>
        </p:txBody>
      </p:sp>
    </p:spTree>
    <p:extLst>
      <p:ext uri="{BB962C8B-B14F-4D97-AF65-F5344CB8AC3E}">
        <p14:creationId xmlns:p14="http://schemas.microsoft.com/office/powerpoint/2010/main" val="23753159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ctrTitle"/>
          </p:nvPr>
        </p:nvSpPr>
        <p:spPr>
          <a:xfrm>
            <a:off x="571500" y="214313"/>
            <a:ext cx="7772400" cy="1470025"/>
          </a:xfrm>
        </p:spPr>
        <p:txBody>
          <a:bodyPr/>
          <a:lstStyle/>
          <a:p>
            <a:r>
              <a:rPr lang="en-GB" dirty="0" smtClean="0"/>
              <a:t>Unusual Angles and Viewpoints </a:t>
            </a:r>
          </a:p>
        </p:txBody>
      </p:sp>
      <p:sp>
        <p:nvSpPr>
          <p:cNvPr id="3" name="Subtitle 2"/>
          <p:cNvSpPr>
            <a:spLocks noGrp="1"/>
          </p:cNvSpPr>
          <p:nvPr>
            <p:ph type="subTitle" idx="1"/>
          </p:nvPr>
        </p:nvSpPr>
        <p:spPr>
          <a:xfrm>
            <a:off x="1357313" y="1428750"/>
            <a:ext cx="6400800" cy="1752600"/>
          </a:xfrm>
        </p:spPr>
        <p:txBody>
          <a:bodyPr rtlCol="0">
            <a:normAutofit/>
          </a:bodyPr>
          <a:lstStyle/>
          <a:p>
            <a:pPr fontAlgn="auto">
              <a:spcAft>
                <a:spcPts val="0"/>
              </a:spcAft>
              <a:buFont typeface="Arial" pitchFamily="34" charset="0"/>
              <a:buNone/>
              <a:defRPr/>
            </a:pPr>
            <a:r>
              <a:rPr lang="en-GB" dirty="0" smtClean="0"/>
              <a:t>What angles will you use to take your shot and how will you experiment?</a:t>
            </a:r>
            <a:endParaRPr lang="en-GB" dirty="0"/>
          </a:p>
        </p:txBody>
      </p:sp>
      <p:pic>
        <p:nvPicPr>
          <p:cNvPr id="5122" name="Picture 2"/>
          <p:cNvPicPr>
            <a:picLocks noChangeAspect="1" noChangeArrowheads="1"/>
          </p:cNvPicPr>
          <p:nvPr/>
        </p:nvPicPr>
        <p:blipFill>
          <a:blip r:embed="rId2"/>
          <a:srcRect/>
          <a:stretch>
            <a:fillRect/>
          </a:stretch>
        </p:blipFill>
        <p:spPr bwMode="auto">
          <a:xfrm>
            <a:off x="214950" y="2857496"/>
            <a:ext cx="4285612" cy="2928958"/>
          </a:xfrm>
          <a:prstGeom prst="rect">
            <a:avLst/>
          </a:prstGeom>
          <a:noFill/>
          <a:ln w="9525">
            <a:noFill/>
            <a:miter lim="800000"/>
            <a:headEnd/>
            <a:tailEnd/>
          </a:ln>
          <a:effectLst/>
          <a:scene3d>
            <a:camera prst="orthographicFront"/>
            <a:lightRig rig="threePt" dir="t"/>
          </a:scene3d>
          <a:sp3d>
            <a:bevelT/>
          </a:sp3d>
        </p:spPr>
      </p:pic>
      <p:pic>
        <p:nvPicPr>
          <p:cNvPr id="5124" name="Picture 4"/>
          <p:cNvPicPr>
            <a:picLocks noChangeAspect="1" noChangeArrowheads="1"/>
          </p:cNvPicPr>
          <p:nvPr/>
        </p:nvPicPr>
        <p:blipFill>
          <a:blip r:embed="rId3"/>
          <a:srcRect/>
          <a:stretch>
            <a:fillRect/>
          </a:stretch>
        </p:blipFill>
        <p:spPr bwMode="auto">
          <a:xfrm>
            <a:off x="4684797" y="2857496"/>
            <a:ext cx="4316359" cy="2928958"/>
          </a:xfrm>
          <a:prstGeom prst="rect">
            <a:avLst/>
          </a:prstGeom>
          <a:noFill/>
          <a:ln w="9525">
            <a:noFill/>
            <a:miter lim="800000"/>
            <a:headEnd/>
            <a:tailEnd/>
          </a:ln>
          <a:effectLst/>
          <a:scene3d>
            <a:camera prst="orthographicFront"/>
            <a:lightRig rig="threePt" dir="t"/>
          </a:scene3d>
          <a:sp3d>
            <a:bevelT/>
          </a:sp3d>
        </p:spPr>
      </p:pic>
    </p:spTree>
    <p:extLst>
      <p:ext uri="{BB962C8B-B14F-4D97-AF65-F5344CB8AC3E}">
        <p14:creationId xmlns:p14="http://schemas.microsoft.com/office/powerpoint/2010/main" val="1894294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07504" y="188640"/>
            <a:ext cx="8856984" cy="2151335"/>
          </a:xfrm>
        </p:spPr>
        <p:txBody>
          <a:bodyPr>
            <a:normAutofit fontScale="90000"/>
          </a:bodyPr>
          <a:lstStyle/>
          <a:p>
            <a:r>
              <a:rPr lang="en-GB" altLang="en-US" sz="6000" b="1" dirty="0" smtClean="0">
                <a:latin typeface="Mister Sirloin BTN Rare" pitchFamily="34" charset="0"/>
              </a:rPr>
              <a:t>Take photographs that  People </a:t>
            </a:r>
            <a:br>
              <a:rPr lang="en-GB" altLang="en-US" sz="6000" b="1" dirty="0" smtClean="0">
                <a:latin typeface="Mister Sirloin BTN Rare" pitchFamily="34" charset="0"/>
              </a:rPr>
            </a:br>
            <a:r>
              <a:rPr lang="en-GB" altLang="en-US" sz="6000" b="1" dirty="0" smtClean="0">
                <a:latin typeface="Mister Sirloin BTN Rare" pitchFamily="34" charset="0"/>
              </a:rPr>
              <a:t>     wanting to find out about our culture will  find interesting</a:t>
            </a:r>
          </a:p>
        </p:txBody>
      </p:sp>
      <p:sp>
        <p:nvSpPr>
          <p:cNvPr id="17411" name="TextBox 3"/>
          <p:cNvSpPr txBox="1">
            <a:spLocks noChangeArrowheads="1"/>
          </p:cNvSpPr>
          <p:nvPr/>
        </p:nvSpPr>
        <p:spPr bwMode="auto">
          <a:xfrm>
            <a:off x="179512" y="2780928"/>
            <a:ext cx="8784976"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GB" sz="3600" dirty="0">
                <a:latin typeface="+mn-lt"/>
              </a:rPr>
              <a:t>Ideas for things you could photograph include buildings iconic to Lincoln, a scene from your house, objects relating to hobbies and interests or pictures from celebrations like birthdays or weddings.  </a:t>
            </a:r>
          </a:p>
        </p:txBody>
      </p:sp>
    </p:spTree>
    <p:extLst>
      <p:ext uri="{BB962C8B-B14F-4D97-AF65-F5344CB8AC3E}">
        <p14:creationId xmlns:p14="http://schemas.microsoft.com/office/powerpoint/2010/main" val="27263291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endParaRPr lang="en-GB" altLang="en-US" smtClean="0"/>
          </a:p>
        </p:txBody>
      </p:sp>
      <p:pic>
        <p:nvPicPr>
          <p:cNvPr id="1843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41338" y="19050"/>
            <a:ext cx="10056813" cy="6858000"/>
          </a:xfrm>
        </p:spPr>
      </p:pic>
    </p:spTree>
    <p:extLst>
      <p:ext uri="{BB962C8B-B14F-4D97-AF65-F5344CB8AC3E}">
        <p14:creationId xmlns:p14="http://schemas.microsoft.com/office/powerpoint/2010/main" val="16374235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548680"/>
            <a:ext cx="5829300" cy="582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97161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endParaRPr lang="en-GB" altLang="en-US" smtClean="0"/>
          </a:p>
        </p:txBody>
      </p:sp>
      <p:pic>
        <p:nvPicPr>
          <p:cNvPr id="2150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79613" y="-388938"/>
            <a:ext cx="4824412" cy="7243763"/>
          </a:xfrm>
        </p:spPr>
      </p:pic>
    </p:spTree>
    <p:extLst>
      <p:ext uri="{BB962C8B-B14F-4D97-AF65-F5344CB8AC3E}">
        <p14:creationId xmlns:p14="http://schemas.microsoft.com/office/powerpoint/2010/main" val="18232471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endParaRPr lang="en-GB" altLang="en-US" smtClean="0"/>
          </a:p>
        </p:txBody>
      </p:sp>
      <p:pic>
        <p:nvPicPr>
          <p:cNvPr id="2355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28575"/>
            <a:ext cx="10333038" cy="6923088"/>
          </a:xfrm>
        </p:spPr>
      </p:pic>
    </p:spTree>
    <p:extLst>
      <p:ext uri="{BB962C8B-B14F-4D97-AF65-F5344CB8AC3E}">
        <p14:creationId xmlns:p14="http://schemas.microsoft.com/office/powerpoint/2010/main" val="15808143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59" y="476672"/>
            <a:ext cx="8014411" cy="5988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25760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287463" y="965200"/>
            <a:ext cx="7856537" cy="5892800"/>
          </a:xfrm>
        </p:spPr>
      </p:pic>
    </p:spTree>
    <p:extLst>
      <p:ext uri="{BB962C8B-B14F-4D97-AF65-F5344CB8AC3E}">
        <p14:creationId xmlns:p14="http://schemas.microsoft.com/office/powerpoint/2010/main" val="33526531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483768" y="44624"/>
            <a:ext cx="5400600" cy="1080120"/>
          </a:xfrm>
        </p:spPr>
        <p:txBody>
          <a:bodyPr>
            <a:normAutofit/>
          </a:bodyPr>
          <a:lstStyle/>
          <a:p>
            <a:r>
              <a:rPr lang="en-GB" sz="4800" b="1" dirty="0" smtClean="0">
                <a:latin typeface="Mister Sirloin BTN Rare" pitchFamily="34" charset="0"/>
              </a:rPr>
              <a:t>My 6 Photographs </a:t>
            </a:r>
            <a:endParaRPr lang="en-GB" sz="4800" b="1" dirty="0">
              <a:latin typeface="Mister Sirloin BTN Rare" pitchFamily="34" charset="0"/>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6200000">
            <a:off x="-203519" y="530678"/>
            <a:ext cx="3420380"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1" y="3933056"/>
            <a:ext cx="3602780" cy="26909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1124744"/>
            <a:ext cx="2730360" cy="273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descr="E:\Photos\Photography 2\Photos\Pickle.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96136" y="1124744"/>
            <a:ext cx="2276961" cy="2276961"/>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67870" y="3996802"/>
            <a:ext cx="2044289" cy="2736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212424" y="3575631"/>
            <a:ext cx="2715552" cy="304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71371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107504" y="188640"/>
            <a:ext cx="8922196" cy="2304256"/>
          </a:xfrm>
        </p:spPr>
        <p:txBody>
          <a:bodyPr>
            <a:normAutofit fontScale="90000"/>
          </a:bodyPr>
          <a:lstStyle/>
          <a:p>
            <a:r>
              <a:rPr lang="en-GB" altLang="en-US" sz="6000" b="1" dirty="0" smtClean="0">
                <a:latin typeface="Mister Sirloin BTN Rare" pitchFamily="34" charset="0"/>
              </a:rPr>
              <a:t>Remember  that  not  every photograph  has  to  be  “beautiful”</a:t>
            </a:r>
          </a:p>
        </p:txBody>
      </p:sp>
      <p:sp>
        <p:nvSpPr>
          <p:cNvPr id="30723" name="TextBox 3"/>
          <p:cNvSpPr txBox="1">
            <a:spLocks noChangeArrowheads="1"/>
          </p:cNvSpPr>
          <p:nvPr/>
        </p:nvSpPr>
        <p:spPr bwMode="auto">
          <a:xfrm>
            <a:off x="323528" y="2852738"/>
            <a:ext cx="8352927"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GB" altLang="en-US" sz="4000" dirty="0">
                <a:latin typeface="+mn-lt"/>
                <a:ea typeface="Adobe Ming Std L" pitchFamily="18" charset="-128"/>
              </a:rPr>
              <a:t>Emotions such as sadness, fear, </a:t>
            </a:r>
          </a:p>
          <a:p>
            <a:pPr algn="ctr" eaLnBrk="1" hangingPunct="1"/>
            <a:r>
              <a:rPr lang="en-GB" altLang="en-US" sz="4000" dirty="0">
                <a:latin typeface="+mn-lt"/>
                <a:ea typeface="Adobe Ming Std L" pitchFamily="18" charset="-128"/>
              </a:rPr>
              <a:t>hope, nostalgia, anger and fragility </a:t>
            </a:r>
          </a:p>
          <a:p>
            <a:pPr algn="ctr" eaLnBrk="1" hangingPunct="1"/>
            <a:r>
              <a:rPr lang="en-GB" altLang="en-US" sz="4000" dirty="0">
                <a:latin typeface="+mn-lt"/>
                <a:ea typeface="Adobe Ming Std L" pitchFamily="18" charset="-128"/>
              </a:rPr>
              <a:t>can also be beautiful, but in different </a:t>
            </a:r>
          </a:p>
          <a:p>
            <a:pPr algn="ctr" eaLnBrk="1" hangingPunct="1"/>
            <a:r>
              <a:rPr lang="en-GB" altLang="en-US" sz="4000" dirty="0">
                <a:latin typeface="+mn-lt"/>
                <a:ea typeface="Adobe Ming Std L" pitchFamily="18" charset="-128"/>
              </a:rPr>
              <a:t>and often more powerful </a:t>
            </a:r>
            <a:r>
              <a:rPr lang="en-GB" altLang="en-US" sz="4000" dirty="0" smtClean="0">
                <a:latin typeface="+mn-lt"/>
                <a:ea typeface="Adobe Ming Std L" pitchFamily="18" charset="-128"/>
              </a:rPr>
              <a:t>ways.</a:t>
            </a:r>
            <a:endParaRPr lang="en-GB" altLang="en-US" sz="4000" dirty="0">
              <a:latin typeface="+mn-lt"/>
              <a:ea typeface="Adobe Ming Std L" pitchFamily="18" charset="-128"/>
            </a:endParaRPr>
          </a:p>
        </p:txBody>
      </p:sp>
    </p:spTree>
    <p:extLst>
      <p:ext uri="{BB962C8B-B14F-4D97-AF65-F5344CB8AC3E}">
        <p14:creationId xmlns:p14="http://schemas.microsoft.com/office/powerpoint/2010/main" val="40952019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endParaRPr lang="en-GB" altLang="en-US" smtClean="0"/>
          </a:p>
        </p:txBody>
      </p:sp>
      <p:pic>
        <p:nvPicPr>
          <p:cNvPr id="3174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255250" cy="6858000"/>
          </a:xfrm>
        </p:spPr>
      </p:pic>
    </p:spTree>
    <p:extLst>
      <p:ext uri="{BB962C8B-B14F-4D97-AF65-F5344CB8AC3E}">
        <p14:creationId xmlns:p14="http://schemas.microsoft.com/office/powerpoint/2010/main" val="31078855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endParaRPr lang="en-GB" altLang="en-US" smtClean="0"/>
          </a:p>
        </p:txBody>
      </p:sp>
      <p:sp>
        <p:nvSpPr>
          <p:cNvPr id="32771" name="Content Placeholder 2"/>
          <p:cNvSpPr>
            <a:spLocks noGrp="1"/>
          </p:cNvSpPr>
          <p:nvPr>
            <p:ph idx="1"/>
          </p:nvPr>
        </p:nvSpPr>
        <p:spPr/>
        <p:txBody>
          <a:bodyPr/>
          <a:lstStyle/>
          <a:p>
            <a:endParaRPr lang="en-GB" altLang="en-US" smtClean="0"/>
          </a:p>
        </p:txBody>
      </p:sp>
      <p:pic>
        <p:nvPicPr>
          <p:cNvPr id="3277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5875"/>
            <a:ext cx="11052175"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506832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endParaRPr lang="en-GB" altLang="en-US" smtClean="0"/>
          </a:p>
        </p:txBody>
      </p:sp>
      <p:pic>
        <p:nvPicPr>
          <p:cNvPr id="337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0333038" cy="6919913"/>
          </a:xfrm>
        </p:spPr>
      </p:pic>
    </p:spTree>
    <p:extLst>
      <p:ext uri="{BB962C8B-B14F-4D97-AF65-F5344CB8AC3E}">
        <p14:creationId xmlns:p14="http://schemas.microsoft.com/office/powerpoint/2010/main" val="3816326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1763688" y="692696"/>
            <a:ext cx="6934224" cy="1647279"/>
          </a:xfrm>
        </p:spPr>
        <p:txBody>
          <a:bodyPr/>
          <a:lstStyle/>
          <a:p>
            <a:pPr algn="l"/>
            <a:r>
              <a:rPr lang="en-GB" altLang="en-US" sz="6000" b="1" dirty="0" smtClean="0">
                <a:latin typeface="Mister Sirloin BTN Rare" pitchFamily="34" charset="0"/>
              </a:rPr>
              <a:t>Plan your shoots</a:t>
            </a:r>
          </a:p>
        </p:txBody>
      </p:sp>
      <p:sp>
        <p:nvSpPr>
          <p:cNvPr id="41987" name="TextBox 3"/>
          <p:cNvSpPr txBox="1">
            <a:spLocks noChangeArrowheads="1"/>
          </p:cNvSpPr>
          <p:nvPr/>
        </p:nvSpPr>
        <p:spPr bwMode="auto">
          <a:xfrm>
            <a:off x="755576" y="2708920"/>
            <a:ext cx="7992888"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en-GB" altLang="en-US" sz="4000" dirty="0">
                <a:latin typeface="+mn-lt"/>
                <a:ea typeface="Adobe Ming Std L" pitchFamily="18" charset="-128"/>
              </a:rPr>
              <a:t>Props, lighting, subject matter, </a:t>
            </a:r>
            <a:br>
              <a:rPr lang="en-GB" altLang="en-US" sz="4000" dirty="0">
                <a:latin typeface="+mn-lt"/>
                <a:ea typeface="Adobe Ming Std L" pitchFamily="18" charset="-128"/>
              </a:rPr>
            </a:br>
            <a:r>
              <a:rPr lang="en-GB" altLang="en-US" sz="4000" dirty="0">
                <a:latin typeface="+mn-lt"/>
                <a:ea typeface="Adobe Ming Std L" pitchFamily="18" charset="-128"/>
              </a:rPr>
              <a:t>location…</a:t>
            </a:r>
          </a:p>
          <a:p>
            <a:pPr eaLnBrk="1" hangingPunct="1"/>
            <a:r>
              <a:rPr lang="en-GB" altLang="en-US" sz="4000" dirty="0">
                <a:latin typeface="Adobe Ming Std L" pitchFamily="18" charset="-128"/>
                <a:ea typeface="Adobe Ming Std L" pitchFamily="18" charset="-128"/>
              </a:rPr>
              <a:t> </a:t>
            </a:r>
          </a:p>
        </p:txBody>
      </p:sp>
    </p:spTree>
    <p:extLst>
      <p:ext uri="{BB962C8B-B14F-4D97-AF65-F5344CB8AC3E}">
        <p14:creationId xmlns:p14="http://schemas.microsoft.com/office/powerpoint/2010/main" val="20968490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endParaRPr lang="en-GB" altLang="en-US" smtClean="0"/>
          </a:p>
        </p:txBody>
      </p:sp>
      <p:pic>
        <p:nvPicPr>
          <p:cNvPr id="4301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4288" y="0"/>
            <a:ext cx="9601201" cy="6858000"/>
          </a:xfrm>
        </p:spPr>
      </p:pic>
    </p:spTree>
    <p:extLst>
      <p:ext uri="{BB962C8B-B14F-4D97-AF65-F5344CB8AC3E}">
        <p14:creationId xmlns:p14="http://schemas.microsoft.com/office/powerpoint/2010/main" val="7169861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endParaRPr lang="en-GB" altLang="en-US" smtClean="0"/>
          </a:p>
        </p:txBody>
      </p:sp>
      <p:pic>
        <p:nvPicPr>
          <p:cNvPr id="4505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7315200"/>
          </a:xfrm>
        </p:spPr>
      </p:pic>
    </p:spTree>
    <p:extLst>
      <p:ext uri="{BB962C8B-B14F-4D97-AF65-F5344CB8AC3E}">
        <p14:creationId xmlns:p14="http://schemas.microsoft.com/office/powerpoint/2010/main" val="15311044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a:xfrm>
            <a:off x="446088" y="2133600"/>
            <a:ext cx="8229600" cy="1143000"/>
          </a:xfrm>
        </p:spPr>
        <p:txBody>
          <a:bodyPr>
            <a:normAutofit fontScale="90000"/>
          </a:bodyPr>
          <a:lstStyle/>
          <a:p>
            <a:r>
              <a:rPr lang="en-GB" altLang="en-US" sz="4800" b="1" dirty="0" smtClean="0">
                <a:latin typeface="Mister Sirloin BTN Rare" pitchFamily="34" charset="0"/>
              </a:rPr>
              <a:t>Experiment with focal point, depth, texture, colour, angle, reflections and perspective. </a:t>
            </a:r>
          </a:p>
        </p:txBody>
      </p:sp>
    </p:spTree>
    <p:extLst>
      <p:ext uri="{BB962C8B-B14F-4D97-AF65-F5344CB8AC3E}">
        <p14:creationId xmlns:p14="http://schemas.microsoft.com/office/powerpoint/2010/main" val="128585910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endParaRPr lang="en-GB" altLang="en-US" smtClean="0"/>
          </a:p>
        </p:txBody>
      </p:sp>
      <p:pic>
        <p:nvPicPr>
          <p:cNvPr id="4710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23850" y="3175"/>
            <a:ext cx="11669713" cy="6880225"/>
          </a:xfrm>
        </p:spPr>
      </p:pic>
    </p:spTree>
    <p:extLst>
      <p:ext uri="{BB962C8B-B14F-4D97-AF65-F5344CB8AC3E}">
        <p14:creationId xmlns:p14="http://schemas.microsoft.com/office/powerpoint/2010/main" val="34998622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endParaRPr lang="en-GB" altLang="en-US" smtClean="0"/>
          </a:p>
        </p:txBody>
      </p:sp>
      <p:pic>
        <p:nvPicPr>
          <p:cNvPr id="4813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28575"/>
            <a:ext cx="10204450" cy="6829425"/>
          </a:xfrm>
        </p:spPr>
      </p:pic>
    </p:spTree>
    <p:extLst>
      <p:ext uri="{BB962C8B-B14F-4D97-AF65-F5344CB8AC3E}">
        <p14:creationId xmlns:p14="http://schemas.microsoft.com/office/powerpoint/2010/main" val="12902199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692696"/>
            <a:ext cx="8224733" cy="5038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15150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endParaRPr lang="en-GB" altLang="en-US" smtClean="0"/>
          </a:p>
        </p:txBody>
      </p:sp>
      <p:pic>
        <p:nvPicPr>
          <p:cNvPr id="4915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0638" y="-6350"/>
            <a:ext cx="10321925" cy="6864350"/>
          </a:xfrm>
        </p:spPr>
      </p:pic>
    </p:spTree>
    <p:extLst>
      <p:ext uri="{BB962C8B-B14F-4D97-AF65-F5344CB8AC3E}">
        <p14:creationId xmlns:p14="http://schemas.microsoft.com/office/powerpoint/2010/main" val="24283462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endParaRPr lang="en-GB" altLang="en-US" smtClean="0"/>
          </a:p>
        </p:txBody>
      </p:sp>
      <p:pic>
        <p:nvPicPr>
          <p:cNvPr id="5017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9525"/>
            <a:ext cx="10250488" cy="6848475"/>
          </a:xfrm>
        </p:spPr>
      </p:pic>
    </p:spTree>
    <p:extLst>
      <p:ext uri="{BB962C8B-B14F-4D97-AF65-F5344CB8AC3E}">
        <p14:creationId xmlns:p14="http://schemas.microsoft.com/office/powerpoint/2010/main" val="1431907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16632"/>
            <a:ext cx="8363272" cy="1152128"/>
          </a:xfrm>
        </p:spPr>
        <p:txBody>
          <a:bodyPr>
            <a:normAutofit/>
          </a:bodyPr>
          <a:lstStyle/>
          <a:p>
            <a:r>
              <a:rPr lang="en-GB" sz="4800" b="1" dirty="0" smtClean="0">
                <a:latin typeface="Mister Sirloin BTN Rare" pitchFamily="34" charset="0"/>
              </a:rPr>
              <a:t>Edit your Photographs </a:t>
            </a:r>
            <a:endParaRPr lang="en-GB" sz="4800" b="1" dirty="0">
              <a:latin typeface="Mister Sirloin BTN Rare" pitchFamily="34" charset="0"/>
            </a:endParaRPr>
          </a:p>
        </p:txBody>
      </p:sp>
      <p:sp>
        <p:nvSpPr>
          <p:cNvPr id="3" name="Content Placeholder 2"/>
          <p:cNvSpPr>
            <a:spLocks noGrp="1"/>
          </p:cNvSpPr>
          <p:nvPr>
            <p:ph idx="1"/>
          </p:nvPr>
        </p:nvSpPr>
        <p:spPr>
          <a:xfrm>
            <a:off x="251520" y="1628800"/>
            <a:ext cx="8435280" cy="4497363"/>
          </a:xfrm>
        </p:spPr>
        <p:txBody>
          <a:bodyPr>
            <a:normAutofit fontScale="85000" lnSpcReduction="10000"/>
          </a:bodyPr>
          <a:lstStyle/>
          <a:p>
            <a:pPr marL="0" indent="0" algn="ctr">
              <a:buNone/>
            </a:pPr>
            <a:r>
              <a:rPr lang="en-GB" sz="4000" dirty="0" smtClean="0"/>
              <a:t>There are many photo-editing programmes and software available. The best known is Photoshop. However, there are many free and user friendly programmes available. For example </a:t>
            </a:r>
            <a:r>
              <a:rPr lang="en-GB" sz="4000" dirty="0" err="1" smtClean="0"/>
              <a:t>Picmonkey</a:t>
            </a:r>
            <a:r>
              <a:rPr lang="en-GB" sz="4000" dirty="0" smtClean="0"/>
              <a:t>, </a:t>
            </a:r>
            <a:r>
              <a:rPr lang="en-GB" sz="4000" dirty="0" err="1" smtClean="0"/>
              <a:t>Befunky</a:t>
            </a:r>
            <a:r>
              <a:rPr lang="en-GB" sz="4000" dirty="0" smtClean="0"/>
              <a:t> or </a:t>
            </a:r>
            <a:r>
              <a:rPr lang="en-GB" sz="4000" dirty="0" err="1" smtClean="0"/>
              <a:t>Fotoflexer</a:t>
            </a:r>
            <a:r>
              <a:rPr lang="en-GB" sz="4000" dirty="0" smtClean="0"/>
              <a:t>. </a:t>
            </a:r>
          </a:p>
          <a:p>
            <a:pPr marL="0" indent="0" algn="ctr">
              <a:buNone/>
            </a:pPr>
            <a:endParaRPr lang="en-GB" sz="4000" dirty="0"/>
          </a:p>
          <a:p>
            <a:pPr marL="0" indent="0" algn="ctr">
              <a:buNone/>
            </a:pPr>
            <a:r>
              <a:rPr lang="en-GB" sz="4000" dirty="0" smtClean="0"/>
              <a:t>Try basics such as cropping, under or over exposing, saturating or de-saturating colour.  </a:t>
            </a:r>
            <a:endParaRPr lang="en-GB" sz="4000" dirty="0"/>
          </a:p>
        </p:txBody>
      </p:sp>
    </p:spTree>
    <p:extLst>
      <p:ext uri="{BB962C8B-B14F-4D97-AF65-F5344CB8AC3E}">
        <p14:creationId xmlns:p14="http://schemas.microsoft.com/office/powerpoint/2010/main" val="34005050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F1CDD802AB9FE49BE4DA359E6579258" ma:contentTypeVersion="0" ma:contentTypeDescription="Create a new document." ma:contentTypeScope="" ma:versionID="75cdd3561694853add5c107132f914e9">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86738EF-2A73-4104-A303-674E0EE04B23}">
  <ds:schemaRefs>
    <ds:schemaRef ds:uri="http://schemas.microsoft.com/office/2006/documentManagement/types"/>
    <ds:schemaRef ds:uri="http://purl.org/dc/terms/"/>
    <ds:schemaRef ds:uri="http://schemas.microsoft.com/office/infopath/2007/PartnerControls"/>
    <ds:schemaRef ds:uri="http://schemas.microsoft.com/office/2006/metadata/properties"/>
    <ds:schemaRef ds:uri="http://www.w3.org/XML/1998/namespace"/>
    <ds:schemaRef ds:uri="http://purl.org/dc/elements/1.1/"/>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398C79BF-6556-44A6-89AF-0C49C800E397}">
  <ds:schemaRefs>
    <ds:schemaRef ds:uri="http://schemas.microsoft.com/sharepoint/v3/contenttype/forms"/>
  </ds:schemaRefs>
</ds:datastoreItem>
</file>

<file path=customXml/itemProps3.xml><?xml version="1.0" encoding="utf-8"?>
<ds:datastoreItem xmlns:ds="http://schemas.openxmlformats.org/officeDocument/2006/customXml" ds:itemID="{2ED66F89-153D-41EF-A6BC-834B15AB49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491</TotalTime>
  <Words>845</Words>
  <Application>Microsoft Office PowerPoint</Application>
  <PresentationFormat>On-screen Show (4:3)</PresentationFormat>
  <Paragraphs>89</Paragraphs>
  <Slides>42</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44" baseType="lpstr">
      <vt:lpstr>Office Theme</vt:lpstr>
      <vt:lpstr>Image</vt:lpstr>
      <vt:lpstr>PowerPoint Presentation</vt:lpstr>
      <vt:lpstr>Facts  about  Lebanon  from  the  bbc news website  </vt:lpstr>
      <vt:lpstr>  The country's diverse population consists of many religious and ethnic groups. Most people are Muslim or Christian, but exact numbers are not known as there has been no census since 1932.  While some regions see a particular group form the majority, others - including the area close to the Israeli border - are fairly mixed.  More than 400,000 Palestinian refugees live in Lebanon. </vt:lpstr>
      <vt:lpstr>Until the civil war broke out in 1975, Beirut was one of the world's most fashionable cities and Lebanon a Middle Eastern banking hub. The pictures above were taken before the 1975 civil war!   Years of fighting destroyed much of the economic and physical infrastructure. But the country has since worked to rebuild its economy and, despite massive debts, remains a commercial centre.   </vt:lpstr>
      <vt:lpstr>The fighting between Hezbollah and Israel in summer 2006 brought widespread destruction to Lebanon.  The capture of two Israeli soldiers by Hezbollah on 12 July triggered a devastating response from Israel.  Attacks by air, land and sea targeted Lebanese cities, roads and infrastructure, killing about 1,100 civilians and forcing up to 900,000 from their homes.  Hezbollah responded with rocket attacks on northern Israel, killing at least 43 civilians.  A UN-brokered ceasefire came into force on 14 August 2006 with Israeli troops still in position in south Lebanon. </vt:lpstr>
      <vt:lpstr>Top tips for taking Great  photographs </vt:lpstr>
      <vt:lpstr> Explore composition</vt:lpstr>
      <vt:lpstr>Rule of Thirds</vt:lpstr>
      <vt:lpstr>PowerPoint Presentation</vt:lpstr>
      <vt:lpstr>PowerPoint Presentation</vt:lpstr>
      <vt:lpstr>Cropping Often a photo will lack impact because the main subject is so small it becomes lost among the clutter of its surroundings. By cropping tight around the subject you eliminate the background "noise", ensuring the subject gets the viewer's undivided attention.</vt:lpstr>
      <vt:lpstr>PowerPoint Presentation</vt:lpstr>
      <vt:lpstr>PowerPoint Presentation</vt:lpstr>
      <vt:lpstr>PowerPoint Presentation</vt:lpstr>
      <vt:lpstr>Balancing Elements</vt:lpstr>
      <vt:lpstr>PowerPoint Presentation</vt:lpstr>
      <vt:lpstr>Overlapping? </vt:lpstr>
      <vt:lpstr>PowerPoint Presentation</vt:lpstr>
      <vt:lpstr>PowerPoint Presentation</vt:lpstr>
      <vt:lpstr>Unusual Angles and Viewpoints </vt:lpstr>
      <vt:lpstr>Take photographs that  People       wanting to find out about our culture will  find interesting</vt:lpstr>
      <vt:lpstr>PowerPoint Presentation</vt:lpstr>
      <vt:lpstr>PowerPoint Presentation</vt:lpstr>
      <vt:lpstr>PowerPoint Presentation</vt:lpstr>
      <vt:lpstr>PowerPoint Presentation</vt:lpstr>
      <vt:lpstr>PowerPoint Presentation</vt:lpstr>
      <vt:lpstr>PowerPoint Presentation</vt:lpstr>
      <vt:lpstr>My 6 Photographs </vt:lpstr>
      <vt:lpstr>Remember  that  not  every photograph  has  to  be  “beautiful”</vt:lpstr>
      <vt:lpstr>PowerPoint Presentation</vt:lpstr>
      <vt:lpstr>PowerPoint Presentation</vt:lpstr>
      <vt:lpstr>PowerPoint Presentation</vt:lpstr>
      <vt:lpstr>Plan your shoots</vt:lpstr>
      <vt:lpstr>PowerPoint Presentation</vt:lpstr>
      <vt:lpstr>PowerPoint Presentation</vt:lpstr>
      <vt:lpstr>Experiment with focal point, depth, texture, colour, angle, reflections and perspective. </vt:lpstr>
      <vt:lpstr>PowerPoint Presentation</vt:lpstr>
      <vt:lpstr>PowerPoint Presentation</vt:lpstr>
      <vt:lpstr>PowerPoint Presentation</vt:lpstr>
      <vt:lpstr>PowerPoint Presentation</vt:lpstr>
      <vt:lpstr>PowerPoint Presentation</vt:lpstr>
      <vt:lpstr>Edit your Photographs </vt:lpstr>
    </vt:vector>
  </TitlesOfParts>
  <Company>Priory Academies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 Karen Hutchinson</dc:creator>
  <cp:lastModifiedBy>lhodgson</cp:lastModifiedBy>
  <cp:revision>49</cp:revision>
  <cp:lastPrinted>2015-02-12T11:22:04Z</cp:lastPrinted>
  <dcterms:created xsi:type="dcterms:W3CDTF">2013-04-15T14:15:27Z</dcterms:created>
  <dcterms:modified xsi:type="dcterms:W3CDTF">2015-07-07T21:18:40Z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0x010100CF1CDD802AB9FE49BE4DA359E6579258</vt:lpwstr>
  </property>
</Properties>
</file>